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9"/>
  </p:notesMasterIdLst>
  <p:handoutMasterIdLst>
    <p:handoutMasterId r:id="rId40"/>
  </p:handoutMasterIdLst>
  <p:sldIdLst>
    <p:sldId id="257" r:id="rId5"/>
    <p:sldId id="389" r:id="rId6"/>
    <p:sldId id="317" r:id="rId7"/>
    <p:sldId id="397" r:id="rId8"/>
    <p:sldId id="399" r:id="rId9"/>
    <p:sldId id="392" r:id="rId10"/>
    <p:sldId id="396" r:id="rId11"/>
    <p:sldId id="400" r:id="rId12"/>
    <p:sldId id="401" r:id="rId13"/>
    <p:sldId id="402" r:id="rId14"/>
    <p:sldId id="406" r:id="rId15"/>
    <p:sldId id="393" r:id="rId16"/>
    <p:sldId id="413" r:id="rId17"/>
    <p:sldId id="416" r:id="rId18"/>
    <p:sldId id="398" r:id="rId19"/>
    <p:sldId id="404" r:id="rId20"/>
    <p:sldId id="405" r:id="rId21"/>
    <p:sldId id="418" r:id="rId22"/>
    <p:sldId id="419" r:id="rId23"/>
    <p:sldId id="403" r:id="rId24"/>
    <p:sldId id="407" r:id="rId25"/>
    <p:sldId id="408" r:id="rId26"/>
    <p:sldId id="394" r:id="rId27"/>
    <p:sldId id="417" r:id="rId28"/>
    <p:sldId id="409" r:id="rId29"/>
    <p:sldId id="410" r:id="rId30"/>
    <p:sldId id="411" r:id="rId31"/>
    <p:sldId id="412" r:id="rId32"/>
    <p:sldId id="420" r:id="rId33"/>
    <p:sldId id="422" r:id="rId34"/>
    <p:sldId id="395" r:id="rId35"/>
    <p:sldId id="414" r:id="rId36"/>
    <p:sldId id="415" r:id="rId37"/>
    <p:sldId id="32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4FE53-0C2B-476E-9AF4-5F72B9B6AF9E}" v="19" dt="2023-04-18T01:28:14.780"/>
    <p1510:client id="{0A51CD64-649D-43C8-83D9-4AA1728EBCB9}" v="189" dt="2023-04-18T02:41:42.651"/>
    <p1510:client id="{1D911B91-41F4-29E6-AF74-19B359AB7C00}" v="673" dt="2023-04-18T17:45:26.917"/>
    <p1510:client id="{232ECB2F-784A-403F-B342-3A4C862CC264}" v="20" dt="2023-04-18T02:26:25.743"/>
    <p1510:client id="{2833716C-D816-4E05-A6C5-B261DA4DA305}" v="74" dt="2023-04-18T01:46:52.920"/>
    <p1510:client id="{29B6996F-286C-4CF5-BA68-36DAA35CA82C}" v="470" dt="2023-04-18T02:23:59.891"/>
    <p1510:client id="{7392A2D6-5E57-4617-9E8E-3D11D3B3DE72}" v="703" dt="2023-04-17T19:52:52.201"/>
    <p1510:client id="{C8BE81E1-783A-4934-A9A5-02315AFE8BC5}" v="11" dt="2023-04-18T02:48:13.794"/>
    <p1510:client id="{C8CEF31F-5EC7-452D-9F09-DC06B3215BB9}" v="10" dt="2023-04-18T17:32:56.570"/>
    <p1510:client id="{CC10AF42-67AF-4336-BCBB-6C491C8DF504}" v="2" dt="2023-04-18T17:18:47.062"/>
    <p1510:client id="{FA89ADBF-8D10-4CCF-9A9E-4BF3943C6DAE}" v="29" dt="2023-04-18T17:54:25.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5"/>
    <p:restoredTop sz="94719"/>
  </p:normalViewPr>
  <p:slideViewPr>
    <p:cSldViewPr snapToGrid="0">
      <p:cViewPr varScale="1">
        <p:scale>
          <a:sx n="85" d="100"/>
          <a:sy n="85" d="100"/>
        </p:scale>
        <p:origin x="176" y="1536"/>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4/21/23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725828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2053373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494764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31</a:t>
            </a:fld>
            <a:endParaRPr lang="en-US"/>
          </a:p>
        </p:txBody>
      </p:sp>
    </p:spTree>
    <p:extLst>
      <p:ext uri="{BB962C8B-B14F-4D97-AF65-F5344CB8AC3E}">
        <p14:creationId xmlns:p14="http://schemas.microsoft.com/office/powerpoint/2010/main" val="2514202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34</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endParaRPr lang="en-US"/>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endParaRPr lang="en-US">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endParaRPr lang="en-US"/>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endParaRPr lang="en-US"/>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endParaRPr lang="en-US"/>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endParaRPr lang="en-US"/>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endParaRPr lang="en-US">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endParaRPr lang="en-US">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endParaRPr lang="en-US"/>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endParaRPr lang="en-US"/>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endParaRPr lang="en-US"/>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6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6" name="Group 6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7" name="Freeform: Shape 6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Oval 6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2" name="Rectangle 7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74" name="Rectangle 7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4504153" y="-828951"/>
            <a:ext cx="7368897" cy="2887174"/>
          </a:xfrm>
        </p:spPr>
        <p:txBody>
          <a:bodyPr vert="horz" wrap="square" lIns="0" tIns="0" rIns="0" bIns="0" rtlCol="0" anchor="b" anchorCtr="0">
            <a:normAutofit/>
          </a:bodyPr>
          <a:lstStyle/>
          <a:p>
            <a:r>
              <a:rPr lang="en-US" sz="2600" kern="1200">
                <a:latin typeface="+mj-lt"/>
                <a:ea typeface="+mj-ea"/>
                <a:cs typeface="+mj-cs"/>
              </a:rPr>
              <a:t>AI Robotics and Automation  AIDI1012 - 2023 Winter </a:t>
            </a:r>
            <a:br>
              <a:rPr lang="en-US" sz="2600" kern="1200">
                <a:latin typeface="+mj-lt"/>
              </a:rPr>
            </a:br>
            <a:r>
              <a:rPr lang="en-US" sz="2600"/>
              <a:t>Term Project</a:t>
            </a:r>
            <a:br>
              <a:rPr lang="en-US" sz="2600"/>
            </a:br>
            <a:r>
              <a:rPr lang="en-US" sz="2600" kern="1200">
                <a:latin typeface="+mj-lt"/>
                <a:ea typeface="+mj-ea"/>
                <a:cs typeface="+mj-cs"/>
              </a:rPr>
              <a:t>Jetson NANO Developer Kit</a:t>
            </a:r>
            <a:r>
              <a:rPr lang="en-US" sz="2600"/>
              <a:t> </a:t>
            </a:r>
            <a:endParaRPr lang="en-US" sz="2600" kern="1200">
              <a:latin typeface="+mj-lt"/>
              <a:ea typeface="+mj-ea"/>
              <a:cs typeface="+mj-cs"/>
            </a:endParaRPr>
          </a:p>
        </p:txBody>
      </p:sp>
      <p:sp>
        <p:nvSpPr>
          <p:cNvPr id="76" name="Rectangle 7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829620" y="2887076"/>
            <a:ext cx="3440414" cy="4512281"/>
          </a:xfrm>
        </p:spPr>
        <p:txBody>
          <a:bodyPr vert="horz" wrap="square" lIns="0" tIns="0" rIns="0" bIns="0" rtlCol="0" anchor="t">
            <a:normAutofit/>
          </a:bodyPr>
          <a:lstStyle/>
          <a:p>
            <a:pPr marL="0" indent="0">
              <a:lnSpc>
                <a:spcPct val="100000"/>
              </a:lnSpc>
            </a:pPr>
            <a:r>
              <a:rPr lang="en-US" sz="2400">
                <a:solidFill>
                  <a:schemeClr val="tx1"/>
                </a:solidFill>
              </a:rPr>
              <a:t>A2 Group members:</a:t>
            </a:r>
          </a:p>
          <a:p>
            <a:pPr marL="0" indent="0">
              <a:lnSpc>
                <a:spcPct val="100000"/>
              </a:lnSpc>
              <a:spcAft>
                <a:spcPts val="0"/>
              </a:spcAft>
            </a:pPr>
            <a:r>
              <a:rPr lang="en-US" sz="1400">
                <a:solidFill>
                  <a:schemeClr val="tx1"/>
                </a:solidFill>
                <a:latin typeface="Segoe UI"/>
                <a:cs typeface="Segoe UI"/>
              </a:rPr>
              <a:t>Shivani</a:t>
            </a:r>
            <a:r>
              <a:rPr lang="zh-HK" altLang="en-US" sz="1400">
                <a:solidFill>
                  <a:schemeClr val="tx1"/>
                </a:solidFill>
                <a:latin typeface="Segoe UI"/>
                <a:cs typeface="Segoe UI"/>
              </a:rPr>
              <a:t> </a:t>
            </a:r>
            <a:r>
              <a:rPr lang="en-US" sz="1400">
                <a:solidFill>
                  <a:schemeClr val="tx1"/>
                </a:solidFill>
                <a:latin typeface="Segoe UI"/>
                <a:cs typeface="Segoe UI"/>
              </a:rPr>
              <a:t>Bajaj(200527764)</a:t>
            </a:r>
          </a:p>
          <a:p>
            <a:pPr marL="0" indent="0">
              <a:lnSpc>
                <a:spcPct val="100000"/>
              </a:lnSpc>
              <a:spcAft>
                <a:spcPts val="0"/>
              </a:spcAft>
            </a:pPr>
            <a:r>
              <a:rPr lang="en-US" sz="1400">
                <a:solidFill>
                  <a:schemeClr val="tx1"/>
                </a:solidFill>
                <a:latin typeface="Segoe UI"/>
                <a:cs typeface="Segoe UI"/>
              </a:rPr>
              <a:t>Cheuk</a:t>
            </a:r>
            <a:r>
              <a:rPr lang="zh-HK" altLang="en-US" sz="1400">
                <a:solidFill>
                  <a:schemeClr val="tx1"/>
                </a:solidFill>
                <a:latin typeface="Segoe UI"/>
                <a:cs typeface="Segoe UI"/>
              </a:rPr>
              <a:t> </a:t>
            </a:r>
            <a:r>
              <a:rPr lang="en-US" sz="1400">
                <a:solidFill>
                  <a:schemeClr val="tx1"/>
                </a:solidFill>
                <a:latin typeface="Segoe UI"/>
                <a:cs typeface="Segoe UI"/>
              </a:rPr>
              <a:t>Ying</a:t>
            </a:r>
            <a:r>
              <a:rPr lang="zh-HK" altLang="en-US" sz="1400">
                <a:solidFill>
                  <a:schemeClr val="tx1"/>
                </a:solidFill>
                <a:latin typeface="Segoe UI"/>
                <a:cs typeface="Segoe UI"/>
              </a:rPr>
              <a:t> </a:t>
            </a:r>
            <a:r>
              <a:rPr lang="en-US" sz="1400">
                <a:solidFill>
                  <a:schemeClr val="tx1"/>
                </a:solidFill>
                <a:latin typeface="Segoe UI"/>
                <a:cs typeface="Segoe UI"/>
              </a:rPr>
              <a:t>Iu(200514612)</a:t>
            </a:r>
            <a:r>
              <a:rPr lang="zh-HK" altLang="en-US" sz="1400">
                <a:solidFill>
                  <a:schemeClr val="tx1"/>
                </a:solidFill>
                <a:latin typeface="Segoe UI"/>
                <a:cs typeface="Segoe UI"/>
              </a:rPr>
              <a:t> </a:t>
            </a:r>
          </a:p>
          <a:p>
            <a:pPr marL="0" indent="0">
              <a:lnSpc>
                <a:spcPct val="100000"/>
              </a:lnSpc>
              <a:spcAft>
                <a:spcPts val="0"/>
              </a:spcAft>
            </a:pPr>
            <a:r>
              <a:rPr lang="en-US" sz="1400">
                <a:solidFill>
                  <a:schemeClr val="tx1"/>
                </a:solidFill>
                <a:latin typeface="Segoe UI"/>
                <a:cs typeface="Segoe UI"/>
              </a:rPr>
              <a:t>Fangji</a:t>
            </a:r>
            <a:r>
              <a:rPr lang="zh-HK" altLang="en-US" sz="1400">
                <a:solidFill>
                  <a:schemeClr val="tx1"/>
                </a:solidFill>
                <a:latin typeface="Segoe UI"/>
                <a:cs typeface="Segoe UI"/>
              </a:rPr>
              <a:t> </a:t>
            </a:r>
            <a:r>
              <a:rPr lang="en-US" sz="1400">
                <a:solidFill>
                  <a:schemeClr val="tx1"/>
                </a:solidFill>
                <a:latin typeface="Segoe UI"/>
                <a:cs typeface="Segoe UI"/>
              </a:rPr>
              <a:t>Chen(200520598)</a:t>
            </a:r>
            <a:r>
              <a:rPr lang="zh-HK" altLang="en-US" sz="1400">
                <a:solidFill>
                  <a:schemeClr val="tx1"/>
                </a:solidFill>
                <a:latin typeface="Segoe UI"/>
                <a:cs typeface="Segoe UI"/>
              </a:rPr>
              <a:t> </a:t>
            </a:r>
          </a:p>
          <a:p>
            <a:pPr marL="0" indent="0">
              <a:lnSpc>
                <a:spcPct val="100000"/>
              </a:lnSpc>
              <a:spcAft>
                <a:spcPts val="0"/>
              </a:spcAft>
            </a:pPr>
            <a:r>
              <a:rPr lang="en-US" altLang="zh-HK" sz="1400">
                <a:solidFill>
                  <a:schemeClr val="tx1"/>
                </a:solidFill>
                <a:latin typeface="Segoe UI"/>
                <a:cs typeface="Segoe UI"/>
              </a:rPr>
              <a:t>A</a:t>
            </a:r>
            <a:r>
              <a:rPr lang="en-US" sz="1400">
                <a:solidFill>
                  <a:schemeClr val="tx1"/>
                </a:solidFill>
                <a:latin typeface="Segoe UI"/>
                <a:cs typeface="Segoe UI"/>
              </a:rPr>
              <a:t>yesha</a:t>
            </a:r>
            <a:r>
              <a:rPr lang="zh-HK" altLang="en-US" sz="1400">
                <a:solidFill>
                  <a:schemeClr val="tx1"/>
                </a:solidFill>
                <a:latin typeface="Segoe UI"/>
                <a:cs typeface="Segoe UI"/>
              </a:rPr>
              <a:t> </a:t>
            </a:r>
            <a:r>
              <a:rPr lang="en-US" sz="1400">
                <a:solidFill>
                  <a:schemeClr val="tx1"/>
                </a:solidFill>
                <a:latin typeface="Segoe UI"/>
                <a:cs typeface="Segoe UI"/>
              </a:rPr>
              <a:t>Siddiqa(200502171)</a:t>
            </a:r>
            <a:r>
              <a:rPr lang="zh-HK" altLang="en-US" sz="1400">
                <a:solidFill>
                  <a:schemeClr val="tx1"/>
                </a:solidFill>
                <a:latin typeface="Segoe UI"/>
                <a:cs typeface="Segoe UI"/>
              </a:rPr>
              <a:t> </a:t>
            </a:r>
          </a:p>
          <a:p>
            <a:pPr marL="0" indent="0">
              <a:lnSpc>
                <a:spcPct val="100000"/>
              </a:lnSpc>
              <a:spcAft>
                <a:spcPts val="0"/>
              </a:spcAft>
            </a:pPr>
            <a:r>
              <a:rPr lang="en-US" sz="1400">
                <a:solidFill>
                  <a:schemeClr val="tx1"/>
                </a:solidFill>
                <a:latin typeface="Segoe UI"/>
                <a:cs typeface="Segoe UI"/>
              </a:rPr>
              <a:t>Taekeon</a:t>
            </a:r>
            <a:r>
              <a:rPr lang="zh-HK" altLang="en-US" sz="1400">
                <a:solidFill>
                  <a:schemeClr val="tx1"/>
                </a:solidFill>
                <a:latin typeface="Segoe UI"/>
                <a:cs typeface="Segoe UI"/>
              </a:rPr>
              <a:t> </a:t>
            </a:r>
            <a:r>
              <a:rPr lang="en-US" sz="1400">
                <a:solidFill>
                  <a:schemeClr val="tx1"/>
                </a:solidFill>
                <a:latin typeface="Segoe UI"/>
                <a:cs typeface="Segoe UI"/>
              </a:rPr>
              <a:t>Kim(20045</a:t>
            </a:r>
            <a:r>
              <a:rPr lang="en-US" altLang="zh-HK" sz="1400">
                <a:solidFill>
                  <a:schemeClr val="tx1"/>
                </a:solidFill>
                <a:latin typeface="Segoe UI"/>
                <a:cs typeface="Segoe UI"/>
              </a:rPr>
              <a:t>2</a:t>
            </a:r>
            <a:r>
              <a:rPr lang="en-US" sz="1400">
                <a:solidFill>
                  <a:schemeClr val="tx1"/>
                </a:solidFill>
                <a:latin typeface="Segoe UI"/>
                <a:cs typeface="Segoe UI"/>
              </a:rPr>
              <a:t>564)</a:t>
            </a:r>
          </a:p>
          <a:p>
            <a:pPr marL="0" indent="0">
              <a:lnSpc>
                <a:spcPct val="100000"/>
              </a:lnSpc>
              <a:spcAft>
                <a:spcPts val="0"/>
              </a:spcAft>
            </a:pPr>
            <a:r>
              <a:rPr lang="en-US" sz="1400">
                <a:solidFill>
                  <a:schemeClr val="tx1"/>
                </a:solidFill>
                <a:latin typeface="Segoe UI"/>
                <a:cs typeface="Segoe UI"/>
              </a:rPr>
              <a:t>Shivansh</a:t>
            </a:r>
            <a:r>
              <a:rPr lang="zh-HK" altLang="en-US" sz="1400">
                <a:solidFill>
                  <a:schemeClr val="tx1"/>
                </a:solidFill>
                <a:latin typeface="Segoe UI"/>
                <a:cs typeface="Segoe UI"/>
              </a:rPr>
              <a:t> </a:t>
            </a:r>
            <a:r>
              <a:rPr lang="en-US" sz="1400">
                <a:solidFill>
                  <a:schemeClr val="tx1"/>
                </a:solidFill>
                <a:latin typeface="Segoe UI"/>
                <a:cs typeface="Segoe UI"/>
              </a:rPr>
              <a:t>Setia(20051152</a:t>
            </a:r>
            <a:r>
              <a:rPr lang="en-US" altLang="zh-HK" sz="1400">
                <a:solidFill>
                  <a:schemeClr val="tx1"/>
                </a:solidFill>
                <a:latin typeface="Segoe UI"/>
                <a:cs typeface="Segoe UI"/>
              </a:rPr>
              <a:t>2</a:t>
            </a:r>
            <a:r>
              <a:rPr lang="en-US" sz="1400">
                <a:solidFill>
                  <a:schemeClr val="tx1"/>
                </a:solidFill>
                <a:latin typeface="Segoe UI"/>
                <a:cs typeface="Segoe UI"/>
              </a:rPr>
              <a:t>)</a:t>
            </a:r>
            <a:r>
              <a:rPr lang="zh-HK" altLang="en-US" sz="1400">
                <a:solidFill>
                  <a:schemeClr val="tx1"/>
                </a:solidFill>
                <a:latin typeface="Segoe UI"/>
                <a:cs typeface="Segoe UI"/>
              </a:rPr>
              <a:t> </a:t>
            </a:r>
            <a:endParaRPr lang="en-US" sz="1400">
              <a:solidFill>
                <a:schemeClr val="tx1"/>
              </a:solidFill>
              <a:latin typeface="Segoe UI"/>
              <a:cs typeface="Segoe UI"/>
            </a:endParaRPr>
          </a:p>
          <a:p>
            <a:pPr marL="0" indent="0">
              <a:lnSpc>
                <a:spcPct val="100000"/>
              </a:lnSpc>
              <a:spcAft>
                <a:spcPts val="0"/>
              </a:spcAft>
            </a:pPr>
            <a:r>
              <a:rPr lang="en-US" sz="1400">
                <a:solidFill>
                  <a:schemeClr val="tx1"/>
                </a:solidFill>
                <a:latin typeface="Segoe UI"/>
                <a:cs typeface="Segoe UI"/>
              </a:rPr>
              <a:t>Harshal</a:t>
            </a:r>
            <a:r>
              <a:rPr lang="zh-HK" altLang="en-US" sz="1400">
                <a:solidFill>
                  <a:schemeClr val="tx1"/>
                </a:solidFill>
                <a:latin typeface="Segoe UI"/>
                <a:cs typeface="Segoe UI"/>
              </a:rPr>
              <a:t> </a:t>
            </a:r>
            <a:r>
              <a:rPr lang="en-US" sz="1400">
                <a:solidFill>
                  <a:schemeClr val="tx1"/>
                </a:solidFill>
                <a:latin typeface="Segoe UI"/>
                <a:cs typeface="Segoe UI"/>
              </a:rPr>
              <a:t>Shashikant</a:t>
            </a:r>
            <a:r>
              <a:rPr lang="zh-HK" altLang="en-US" sz="1400">
                <a:solidFill>
                  <a:schemeClr val="tx1"/>
                </a:solidFill>
                <a:latin typeface="Segoe UI"/>
                <a:cs typeface="Segoe UI"/>
              </a:rPr>
              <a:t> </a:t>
            </a:r>
            <a:r>
              <a:rPr lang="en-US" altLang="zh-HK" sz="1400" err="1">
                <a:solidFill>
                  <a:schemeClr val="tx1"/>
                </a:solidFill>
                <a:latin typeface="Segoe UI"/>
                <a:cs typeface="Segoe UI"/>
              </a:rPr>
              <a:t>B</a:t>
            </a:r>
            <a:r>
              <a:rPr lang="en-US" sz="1400" err="1">
                <a:solidFill>
                  <a:schemeClr val="tx1"/>
                </a:solidFill>
                <a:latin typeface="Segoe UI"/>
                <a:cs typeface="Segoe UI"/>
              </a:rPr>
              <a:t>hasgauri</a:t>
            </a:r>
            <a:r>
              <a:rPr lang="en-US" sz="1400">
                <a:solidFill>
                  <a:schemeClr val="tx1"/>
                </a:solidFill>
                <a:latin typeface="Segoe UI"/>
                <a:cs typeface="Segoe UI"/>
              </a:rPr>
              <a:t>(200499159)</a:t>
            </a:r>
            <a:r>
              <a:rPr lang="zh-HK" altLang="en-US" sz="1400">
                <a:solidFill>
                  <a:schemeClr val="tx1"/>
                </a:solidFill>
                <a:latin typeface="Segoe UI"/>
                <a:cs typeface="Segoe UI"/>
              </a:rPr>
              <a:t> </a:t>
            </a:r>
          </a:p>
          <a:p>
            <a:pPr marL="0" indent="0">
              <a:lnSpc>
                <a:spcPct val="100000"/>
              </a:lnSpc>
              <a:spcAft>
                <a:spcPts val="0"/>
              </a:spcAft>
            </a:pPr>
            <a:r>
              <a:rPr lang="en-US" sz="1400">
                <a:solidFill>
                  <a:schemeClr val="tx1"/>
                </a:solidFill>
                <a:latin typeface="Segoe UI"/>
                <a:cs typeface="Segoe UI"/>
              </a:rPr>
              <a:t>Hamza</a:t>
            </a:r>
            <a:r>
              <a:rPr lang="zh-HK" altLang="en-US" sz="1400">
                <a:solidFill>
                  <a:schemeClr val="tx1"/>
                </a:solidFill>
                <a:latin typeface="Segoe UI"/>
                <a:cs typeface="Segoe UI"/>
              </a:rPr>
              <a:t> </a:t>
            </a:r>
            <a:r>
              <a:rPr lang="en-US" sz="1400" err="1">
                <a:solidFill>
                  <a:schemeClr val="tx1"/>
                </a:solidFill>
                <a:latin typeface="Segoe UI"/>
                <a:cs typeface="Segoe UI"/>
              </a:rPr>
              <a:t>Kadodia</a:t>
            </a:r>
            <a:r>
              <a:rPr lang="en-US" sz="1400">
                <a:solidFill>
                  <a:schemeClr val="tx1"/>
                </a:solidFill>
                <a:latin typeface="Segoe UI"/>
                <a:cs typeface="Segoe UI"/>
              </a:rPr>
              <a:t>(200535827)</a:t>
            </a:r>
            <a:r>
              <a:rPr lang="zh-HK" altLang="en-US" sz="1400">
                <a:solidFill>
                  <a:schemeClr val="tx1"/>
                </a:solidFill>
                <a:latin typeface="Segoe UI"/>
                <a:cs typeface="Segoe UI"/>
              </a:rPr>
              <a:t> </a:t>
            </a:r>
          </a:p>
          <a:p>
            <a:pPr marL="0" indent="0">
              <a:lnSpc>
                <a:spcPct val="100000"/>
              </a:lnSpc>
              <a:spcAft>
                <a:spcPts val="0"/>
              </a:spcAft>
            </a:pPr>
            <a:r>
              <a:rPr lang="en-US" sz="1400">
                <a:solidFill>
                  <a:schemeClr val="tx1"/>
                </a:solidFill>
                <a:latin typeface="Segoe UI"/>
                <a:cs typeface="Segoe UI"/>
              </a:rPr>
              <a:t>Sahil</a:t>
            </a:r>
            <a:r>
              <a:rPr lang="zh-HK" altLang="en-US" sz="1400">
                <a:solidFill>
                  <a:schemeClr val="tx1"/>
                </a:solidFill>
                <a:latin typeface="Segoe UI"/>
                <a:cs typeface="Segoe UI"/>
              </a:rPr>
              <a:t> </a:t>
            </a:r>
            <a:r>
              <a:rPr lang="en-US" altLang="zh-HK" sz="1400">
                <a:solidFill>
                  <a:schemeClr val="tx1"/>
                </a:solidFill>
                <a:latin typeface="Segoe UI"/>
                <a:cs typeface="Segoe UI"/>
              </a:rPr>
              <a:t>S</a:t>
            </a:r>
            <a:r>
              <a:rPr lang="en-US" sz="1400">
                <a:solidFill>
                  <a:schemeClr val="tx1"/>
                </a:solidFill>
                <a:latin typeface="Segoe UI"/>
                <a:cs typeface="Segoe UI"/>
              </a:rPr>
              <a:t>ingal(</a:t>
            </a:r>
            <a:r>
              <a:rPr lang="zh-HK" altLang="en-US" sz="1400">
                <a:solidFill>
                  <a:schemeClr val="tx1"/>
                </a:solidFill>
                <a:latin typeface="Segoe UI"/>
                <a:cs typeface="Segoe UI"/>
              </a:rPr>
              <a:t> </a:t>
            </a:r>
            <a:r>
              <a:rPr lang="en-US" sz="1400">
                <a:solidFill>
                  <a:schemeClr val="tx1"/>
                </a:solidFill>
                <a:latin typeface="Segoe UI"/>
                <a:cs typeface="Segoe UI"/>
              </a:rPr>
              <a:t>200506536)</a:t>
            </a:r>
            <a:r>
              <a:rPr lang="zh-HK" altLang="en-US" sz="1400">
                <a:solidFill>
                  <a:schemeClr val="tx1"/>
                </a:solidFill>
                <a:latin typeface="Segoe UI"/>
                <a:cs typeface="Segoe UI"/>
              </a:rPr>
              <a:t> </a:t>
            </a:r>
          </a:p>
          <a:p>
            <a:pPr marL="0" indent="0">
              <a:lnSpc>
                <a:spcPct val="100000"/>
              </a:lnSpc>
              <a:spcAft>
                <a:spcPts val="0"/>
              </a:spcAft>
            </a:pPr>
            <a:r>
              <a:rPr lang="en-US" sz="1400">
                <a:solidFill>
                  <a:schemeClr val="tx1"/>
                </a:solidFill>
                <a:latin typeface="Segoe UI"/>
                <a:cs typeface="Segoe UI"/>
              </a:rPr>
              <a:t>Himanshu</a:t>
            </a:r>
            <a:r>
              <a:rPr lang="zh-HK" altLang="en-US" sz="1400">
                <a:solidFill>
                  <a:schemeClr val="tx1"/>
                </a:solidFill>
                <a:latin typeface="Segoe UI"/>
                <a:cs typeface="Segoe UI"/>
              </a:rPr>
              <a:t> </a:t>
            </a:r>
            <a:r>
              <a:rPr lang="en-US" sz="1400">
                <a:solidFill>
                  <a:schemeClr val="tx1"/>
                </a:solidFill>
                <a:latin typeface="Segoe UI"/>
                <a:cs typeface="Segoe UI"/>
              </a:rPr>
              <a:t>(200535823)</a:t>
            </a:r>
            <a:r>
              <a:rPr lang="zh-HK" altLang="en-US" sz="1400">
                <a:solidFill>
                  <a:schemeClr val="tx1"/>
                </a:solidFill>
                <a:latin typeface="Segoe UI"/>
                <a:cs typeface="Segoe UI"/>
              </a:rPr>
              <a:t> </a:t>
            </a:r>
            <a:endParaRPr lang="en-US">
              <a:solidFill>
                <a:schemeClr val="tx1"/>
              </a:solidFill>
            </a:endParaRPr>
          </a:p>
          <a:p>
            <a:pPr marL="0" indent="0">
              <a:lnSpc>
                <a:spcPct val="100000"/>
              </a:lnSpc>
            </a:pPr>
            <a:endParaRPr lang="en-US" sz="2400">
              <a:solidFill>
                <a:srgbClr val="FFFFFF">
                  <a:alpha val="60000"/>
                </a:srgbClr>
              </a:solidFill>
            </a:endParaRPr>
          </a:p>
          <a:p>
            <a:pPr marL="0" indent="0">
              <a:lnSpc>
                <a:spcPct val="100000"/>
              </a:lnSpc>
            </a:pPr>
            <a:endParaRPr lang="en-US" sz="2400">
              <a:solidFill>
                <a:srgbClr val="FFFFFF">
                  <a:alpha val="60000"/>
                </a:srgbClr>
              </a:solidFill>
            </a:endParaRP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E6FE79-0758-406E-8D35-23967C359335}"/>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AB381E8A-8831-5DE9-5ACB-8A064B1F118C}"/>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5" name="Picture 5">
            <a:extLst>
              <a:ext uri="{FF2B5EF4-FFF2-40B4-BE49-F238E27FC236}">
                <a16:creationId xmlns:a16="http://schemas.microsoft.com/office/drawing/2014/main" id="{17E9F05A-B05B-B0BA-88E8-804BCAF916F8}"/>
              </a:ext>
            </a:extLst>
          </p:cNvPr>
          <p:cNvPicPr>
            <a:picLocks noChangeAspect="1"/>
          </p:cNvPicPr>
          <p:nvPr/>
        </p:nvPicPr>
        <p:blipFill>
          <a:blip r:embed="rId2"/>
          <a:stretch>
            <a:fillRect/>
          </a:stretch>
        </p:blipFill>
        <p:spPr>
          <a:xfrm>
            <a:off x="100836" y="213177"/>
            <a:ext cx="4822944" cy="793991"/>
          </a:xfrm>
          <a:prstGeom prst="rect">
            <a:avLst/>
          </a:prstGeom>
        </p:spPr>
      </p:pic>
      <p:pic>
        <p:nvPicPr>
          <p:cNvPr id="6" name="Picture 6" descr="Table&#10;&#10;Description automatically generated">
            <a:extLst>
              <a:ext uri="{FF2B5EF4-FFF2-40B4-BE49-F238E27FC236}">
                <a16:creationId xmlns:a16="http://schemas.microsoft.com/office/drawing/2014/main" id="{7023EE5E-74FB-B2CD-F3AB-5382A54B6B80}"/>
              </a:ext>
            </a:extLst>
          </p:cNvPr>
          <p:cNvPicPr>
            <a:picLocks noChangeAspect="1"/>
          </p:cNvPicPr>
          <p:nvPr/>
        </p:nvPicPr>
        <p:blipFill>
          <a:blip r:embed="rId3"/>
          <a:stretch>
            <a:fillRect/>
          </a:stretch>
        </p:blipFill>
        <p:spPr>
          <a:xfrm>
            <a:off x="103392" y="1113780"/>
            <a:ext cx="2995907" cy="5661717"/>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849B49AE-3EB8-A923-CD14-6195597D9D7E}"/>
              </a:ext>
            </a:extLst>
          </p:cNvPr>
          <p:cNvPicPr>
            <a:picLocks noChangeAspect="1"/>
          </p:cNvPicPr>
          <p:nvPr/>
        </p:nvPicPr>
        <p:blipFill>
          <a:blip r:embed="rId4"/>
          <a:stretch>
            <a:fillRect/>
          </a:stretch>
        </p:blipFill>
        <p:spPr>
          <a:xfrm>
            <a:off x="3223317" y="1114364"/>
            <a:ext cx="8781906" cy="5316790"/>
          </a:xfrm>
          <a:prstGeom prst="rect">
            <a:avLst/>
          </a:prstGeom>
        </p:spPr>
      </p:pic>
      <p:sp>
        <p:nvSpPr>
          <p:cNvPr id="3" name="TextBox 2">
            <a:extLst>
              <a:ext uri="{FF2B5EF4-FFF2-40B4-BE49-F238E27FC236}">
                <a16:creationId xmlns:a16="http://schemas.microsoft.com/office/drawing/2014/main" id="{9D5421F0-E184-AB6B-C9C1-1E7701210E63}"/>
              </a:ext>
            </a:extLst>
          </p:cNvPr>
          <p:cNvSpPr txBox="1"/>
          <p:nvPr/>
        </p:nvSpPr>
        <p:spPr>
          <a:xfrm>
            <a:off x="9768496" y="426836"/>
            <a:ext cx="2154225" cy="369332"/>
          </a:xfrm>
          <a:prstGeom prst="rect">
            <a:avLst/>
          </a:prstGeom>
          <a:solidFill>
            <a:schemeClr val="bg2">
              <a:lumMod val="50000"/>
              <a:lumOff val="50000"/>
            </a:schemeClr>
          </a:solidFill>
          <a:ln>
            <a:solidFill>
              <a:schemeClr val="bg2">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Road Following Data</a:t>
            </a:r>
          </a:p>
        </p:txBody>
      </p:sp>
    </p:spTree>
    <p:extLst>
      <p:ext uri="{BB962C8B-B14F-4D97-AF65-F5344CB8AC3E}">
        <p14:creationId xmlns:p14="http://schemas.microsoft.com/office/powerpoint/2010/main" val="2197520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B76743-0BBE-6815-91B1-4ADE2AC15A35}"/>
              </a:ext>
            </a:extLst>
          </p:cNvPr>
          <p:cNvSpPr>
            <a:spLocks noGrp="1"/>
          </p:cNvSpPr>
          <p:nvPr>
            <p:ph type="dt" sz="half" idx="10"/>
          </p:nvPr>
        </p:nvSpPr>
        <p:spPr/>
        <p:txBody>
          <a:bodyPr/>
          <a:lstStyle/>
          <a:p>
            <a:r>
              <a:rPr lang="en-US"/>
              <a:t>Tuesday, February 2, 20XX</a:t>
            </a:r>
          </a:p>
        </p:txBody>
      </p:sp>
      <p:sp>
        <p:nvSpPr>
          <p:cNvPr id="4" name="Slide Number Placeholder 3">
            <a:extLst>
              <a:ext uri="{FF2B5EF4-FFF2-40B4-BE49-F238E27FC236}">
                <a16:creationId xmlns:a16="http://schemas.microsoft.com/office/drawing/2014/main" id="{4CFAACDA-F91A-79CD-91A8-E19153980FC1}"/>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5" name="Picture 5" descr="A picture containing graphical user interface&#10;&#10;Description automatically generated">
            <a:extLst>
              <a:ext uri="{FF2B5EF4-FFF2-40B4-BE49-F238E27FC236}">
                <a16:creationId xmlns:a16="http://schemas.microsoft.com/office/drawing/2014/main" id="{A3808591-88D5-9086-4869-72ABD01146D9}"/>
              </a:ext>
            </a:extLst>
          </p:cNvPr>
          <p:cNvPicPr>
            <a:picLocks noChangeAspect="1"/>
          </p:cNvPicPr>
          <p:nvPr/>
        </p:nvPicPr>
        <p:blipFill>
          <a:blip r:embed="rId2"/>
          <a:stretch>
            <a:fillRect/>
          </a:stretch>
        </p:blipFill>
        <p:spPr>
          <a:xfrm>
            <a:off x="244069" y="159030"/>
            <a:ext cx="4662523" cy="1045519"/>
          </a:xfrm>
          <a:prstGeom prst="rect">
            <a:avLst/>
          </a:prstGeom>
        </p:spPr>
      </p:pic>
      <p:pic>
        <p:nvPicPr>
          <p:cNvPr id="6" name="Picture 6" descr="Table&#10;&#10;Description automatically generated">
            <a:extLst>
              <a:ext uri="{FF2B5EF4-FFF2-40B4-BE49-F238E27FC236}">
                <a16:creationId xmlns:a16="http://schemas.microsoft.com/office/drawing/2014/main" id="{8A90814A-ADFB-C430-D3D1-307783E8291F}"/>
              </a:ext>
            </a:extLst>
          </p:cNvPr>
          <p:cNvPicPr>
            <a:picLocks noChangeAspect="1"/>
          </p:cNvPicPr>
          <p:nvPr/>
        </p:nvPicPr>
        <p:blipFill>
          <a:blip r:embed="rId3"/>
          <a:stretch>
            <a:fillRect/>
          </a:stretch>
        </p:blipFill>
        <p:spPr>
          <a:xfrm>
            <a:off x="246513" y="1297118"/>
            <a:ext cx="2709665" cy="5403897"/>
          </a:xfrm>
          <a:prstGeom prst="rect">
            <a:avLst/>
          </a:prstGeom>
        </p:spPr>
      </p:pic>
      <p:pic>
        <p:nvPicPr>
          <p:cNvPr id="7" name="Picture 7" descr="Table&#10;&#10;Description automatically generated">
            <a:extLst>
              <a:ext uri="{FF2B5EF4-FFF2-40B4-BE49-F238E27FC236}">
                <a16:creationId xmlns:a16="http://schemas.microsoft.com/office/drawing/2014/main" id="{B560EA14-9C75-D273-2125-06A4305DF93E}"/>
              </a:ext>
            </a:extLst>
          </p:cNvPr>
          <p:cNvPicPr>
            <a:picLocks noChangeAspect="1"/>
          </p:cNvPicPr>
          <p:nvPr/>
        </p:nvPicPr>
        <p:blipFill>
          <a:blip r:embed="rId4"/>
          <a:stretch>
            <a:fillRect/>
          </a:stretch>
        </p:blipFill>
        <p:spPr>
          <a:xfrm>
            <a:off x="3129298" y="1297119"/>
            <a:ext cx="2702065" cy="5403897"/>
          </a:xfrm>
          <a:prstGeom prst="rect">
            <a:avLst/>
          </a:prstGeom>
        </p:spPr>
      </p:pic>
      <p:pic>
        <p:nvPicPr>
          <p:cNvPr id="10" name="Picture 10" descr="Graphical user interface, diagram&#10;&#10;Description automatically generated">
            <a:extLst>
              <a:ext uri="{FF2B5EF4-FFF2-40B4-BE49-F238E27FC236}">
                <a16:creationId xmlns:a16="http://schemas.microsoft.com/office/drawing/2014/main" id="{C5E6CF0F-5BA8-AA87-E988-1936EB43987B}"/>
              </a:ext>
            </a:extLst>
          </p:cNvPr>
          <p:cNvPicPr>
            <a:picLocks noChangeAspect="1"/>
          </p:cNvPicPr>
          <p:nvPr/>
        </p:nvPicPr>
        <p:blipFill>
          <a:blip r:embed="rId5"/>
          <a:stretch>
            <a:fillRect/>
          </a:stretch>
        </p:blipFill>
        <p:spPr>
          <a:xfrm>
            <a:off x="5881722" y="159703"/>
            <a:ext cx="6175064" cy="3736957"/>
          </a:xfrm>
          <a:prstGeom prst="rect">
            <a:avLst/>
          </a:prstGeom>
        </p:spPr>
      </p:pic>
      <p:sp>
        <p:nvSpPr>
          <p:cNvPr id="11" name="Arrow: Up 10">
            <a:extLst>
              <a:ext uri="{FF2B5EF4-FFF2-40B4-BE49-F238E27FC236}">
                <a16:creationId xmlns:a16="http://schemas.microsoft.com/office/drawing/2014/main" id="{4B58B49D-73B6-FD4D-3ACE-4E03057BCF75}"/>
              </a:ext>
            </a:extLst>
          </p:cNvPr>
          <p:cNvSpPr/>
          <p:nvPr/>
        </p:nvSpPr>
        <p:spPr>
          <a:xfrm>
            <a:off x="10550549" y="4213918"/>
            <a:ext cx="962524" cy="802106"/>
          </a:xfrm>
          <a:prstGeom prst="upArrow">
            <a:avLst/>
          </a:prstGeom>
          <a:solidFill>
            <a:schemeClr val="bg2">
              <a:lumMod val="50000"/>
              <a:lumOff val="50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866FA8-2C1C-0B45-D53E-2A787310F27F}"/>
              </a:ext>
            </a:extLst>
          </p:cNvPr>
          <p:cNvSpPr txBox="1"/>
          <p:nvPr/>
        </p:nvSpPr>
        <p:spPr>
          <a:xfrm>
            <a:off x="10298460" y="5153527"/>
            <a:ext cx="1458112" cy="646331"/>
          </a:xfrm>
          <a:prstGeom prst="rect">
            <a:avLst/>
          </a:prstGeom>
          <a:solidFill>
            <a:schemeClr val="bg2">
              <a:lumMod val="50000"/>
              <a:lumOff val="50000"/>
            </a:schemeClr>
          </a:solidFill>
          <a:ln>
            <a:solidFill>
              <a:schemeClr val="bg2">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Blocked Data</a:t>
            </a:r>
          </a:p>
          <a:p>
            <a:pPr algn="ctr"/>
            <a:r>
              <a:rPr lang="en-US"/>
              <a:t>Sample</a:t>
            </a:r>
          </a:p>
        </p:txBody>
      </p:sp>
      <p:sp>
        <p:nvSpPr>
          <p:cNvPr id="14" name="Arrow: Up 13">
            <a:extLst>
              <a:ext uri="{FF2B5EF4-FFF2-40B4-BE49-F238E27FC236}">
                <a16:creationId xmlns:a16="http://schemas.microsoft.com/office/drawing/2014/main" id="{3B5B2702-4B0C-9BE7-3420-5885C45484C0}"/>
              </a:ext>
            </a:extLst>
          </p:cNvPr>
          <p:cNvSpPr/>
          <p:nvPr/>
        </p:nvSpPr>
        <p:spPr>
          <a:xfrm rot="16200000">
            <a:off x="6018654" y="4792580"/>
            <a:ext cx="962524" cy="802106"/>
          </a:xfrm>
          <a:prstGeom prst="upArrow">
            <a:avLst/>
          </a:prstGeom>
          <a:solidFill>
            <a:schemeClr val="bg2">
              <a:lumMod val="50000"/>
              <a:lumOff val="50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5F6A730-10FE-D194-4DC1-987F0B425199}"/>
              </a:ext>
            </a:extLst>
          </p:cNvPr>
          <p:cNvSpPr txBox="1"/>
          <p:nvPr/>
        </p:nvSpPr>
        <p:spPr>
          <a:xfrm>
            <a:off x="7090039" y="4998836"/>
            <a:ext cx="2535224" cy="380790"/>
          </a:xfrm>
          <a:prstGeom prst="rect">
            <a:avLst/>
          </a:prstGeom>
          <a:solidFill>
            <a:schemeClr val="bg2">
              <a:lumMod val="50000"/>
              <a:lumOff val="50000"/>
            </a:schemeClr>
          </a:solidFill>
          <a:ln>
            <a:solidFill>
              <a:schemeClr val="bg2">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Blocked Data | Free Data</a:t>
            </a:r>
          </a:p>
        </p:txBody>
      </p:sp>
    </p:spTree>
    <p:extLst>
      <p:ext uri="{BB962C8B-B14F-4D97-AF65-F5344CB8AC3E}">
        <p14:creationId xmlns:p14="http://schemas.microsoft.com/office/powerpoint/2010/main" val="1528268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err="1"/>
              <a:t>Jetbot</a:t>
            </a:r>
            <a:r>
              <a:rPr lang="en-US"/>
              <a:t> Training Steps</a:t>
            </a:r>
            <a:endParaRPr lang="en-US">
              <a:ea typeface="+mj-ea"/>
              <a:cs typeface="+mj-cs"/>
            </a:endParaRPr>
          </a:p>
        </p:txBody>
      </p:sp>
      <p:sp>
        <p:nvSpPr>
          <p:cNvPr id="3" name="Subtitle 2">
            <a:extLst>
              <a:ext uri="{FF2B5EF4-FFF2-40B4-BE49-F238E27FC236}">
                <a16:creationId xmlns:a16="http://schemas.microsoft.com/office/drawing/2014/main" id="{E53FC98E-6F18-2B0A-5E1C-BAA2A1F434D7}"/>
              </a:ext>
            </a:extLst>
          </p:cNvPr>
          <p:cNvSpPr>
            <a:spLocks noGrp="1"/>
          </p:cNvSpPr>
          <p:nvPr>
            <p:ph type="subTitle" idx="1"/>
          </p:nvPr>
        </p:nvSpPr>
        <p:spPr/>
        <p:txBody>
          <a:bodyPr vert="horz" wrap="square" lIns="0" tIns="0" rIns="0" bIns="0" rtlCol="0" anchor="t">
            <a:noAutofit/>
          </a:bodyPr>
          <a:lstStyle/>
          <a:p>
            <a:pPr marL="800100" lvl="1" indent="-342900">
              <a:buChar char="•"/>
            </a:pPr>
            <a:r>
              <a:rPr lang="en-US" sz="1800" err="1">
                <a:ea typeface="+mn-lt"/>
                <a:cs typeface="+mn-lt"/>
              </a:rPr>
              <a:t>Jetbot</a:t>
            </a:r>
            <a:r>
              <a:rPr lang="en-US" sz="1800">
                <a:ea typeface="+mn-lt"/>
                <a:cs typeface="+mn-lt"/>
              </a:rPr>
              <a:t> training -Road Following</a:t>
            </a:r>
            <a:endParaRPr lang="en-US" sz="1800">
              <a:solidFill>
                <a:srgbClr val="FFFFFF">
                  <a:alpha val="60000"/>
                </a:srgbClr>
              </a:solidFill>
              <a:ea typeface="+mn-lt"/>
              <a:cs typeface="+mn-lt"/>
            </a:endParaRPr>
          </a:p>
          <a:p>
            <a:pPr marL="800100" lvl="1" indent="-342900">
              <a:buChar char="•"/>
            </a:pPr>
            <a:r>
              <a:rPr lang="en-US" sz="1800" err="1">
                <a:ea typeface="+mn-lt"/>
                <a:cs typeface="+mn-lt"/>
              </a:rPr>
              <a:t>Jetbot</a:t>
            </a:r>
            <a:r>
              <a:rPr lang="en-US" sz="1800">
                <a:ea typeface="+mn-lt"/>
                <a:cs typeface="+mn-lt"/>
              </a:rPr>
              <a:t> training-Collision Avoidance</a:t>
            </a:r>
            <a:endParaRPr lang="en-US" sz="1800">
              <a:solidFill>
                <a:srgbClr val="FFFFFF">
                  <a:alpha val="60000"/>
                </a:srgbClr>
              </a:solidFill>
            </a:endParaRPr>
          </a:p>
        </p:txBody>
      </p:sp>
    </p:spTree>
    <p:extLst>
      <p:ext uri="{BB962C8B-B14F-4D97-AF65-F5344CB8AC3E}">
        <p14:creationId xmlns:p14="http://schemas.microsoft.com/office/powerpoint/2010/main" val="1329122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84234" y="302261"/>
            <a:ext cx="10176049" cy="707461"/>
          </a:xfrm>
        </p:spPr>
        <p:txBody>
          <a:bodyPr vert="horz" wrap="square" lIns="0" tIns="0" rIns="0" bIns="0" rtlCol="0" anchor="t" anchorCtr="0">
            <a:normAutofit fontScale="90000"/>
          </a:bodyPr>
          <a:lstStyle/>
          <a:p>
            <a:pPr>
              <a:lnSpc>
                <a:spcPct val="100000"/>
              </a:lnSpc>
            </a:pPr>
            <a:r>
              <a:rPr lang="en-US" sz="2800" err="1"/>
              <a:t>Jetbot</a:t>
            </a:r>
            <a:r>
              <a:rPr lang="en-US" sz="2800"/>
              <a:t> training -Road Following</a:t>
            </a:r>
            <a:br>
              <a:rPr lang="en-US" sz="2800"/>
            </a:br>
            <a:br>
              <a:rPr lang="en-US" sz="2800"/>
            </a:br>
            <a:endParaRPr lang="en-US" sz="2800"/>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
        <p:nvSpPr>
          <p:cNvPr id="5" name="TextBox 4">
            <a:extLst>
              <a:ext uri="{FF2B5EF4-FFF2-40B4-BE49-F238E27FC236}">
                <a16:creationId xmlns:a16="http://schemas.microsoft.com/office/drawing/2014/main" id="{A1423BC4-DB1E-4B53-DBFC-87757B90E6E2}"/>
              </a:ext>
            </a:extLst>
          </p:cNvPr>
          <p:cNvSpPr txBox="1"/>
          <p:nvPr/>
        </p:nvSpPr>
        <p:spPr>
          <a:xfrm>
            <a:off x="856554" y="280327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7896DF0D-3745-DA0D-FF97-C60BC87033FE}"/>
              </a:ext>
            </a:extLst>
          </p:cNvPr>
          <p:cNvSpPr txBox="1"/>
          <p:nvPr/>
        </p:nvSpPr>
        <p:spPr>
          <a:xfrm>
            <a:off x="645197" y="1451693"/>
            <a:ext cx="1026753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AutoNum type="arabicPeriod"/>
            </a:pPr>
            <a:r>
              <a:rPr lang="en-US">
                <a:ea typeface="+mn-lt"/>
                <a:cs typeface="+mn-lt"/>
              </a:rPr>
              <a:t>Download and extract data: To begin, you need to download and extract the dataset created in the </a:t>
            </a:r>
            <a:r>
              <a:rPr lang="en-US" err="1">
                <a:ea typeface="+mn-lt"/>
                <a:cs typeface="+mn-lt"/>
              </a:rPr>
              <a:t>data_collection.ipynb</a:t>
            </a:r>
            <a:r>
              <a:rPr lang="en-US">
                <a:ea typeface="+mn-lt"/>
                <a:cs typeface="+mn-lt"/>
              </a:rPr>
              <a:t> notebook. This dataset should contain images and corresponding labels (x and y values).</a:t>
            </a:r>
            <a:endParaRPr lang="en-US"/>
          </a:p>
          <a:p>
            <a:pPr marL="285750" indent="-285750">
              <a:buAutoNum type="arabicPeriod"/>
            </a:pPr>
            <a:r>
              <a:rPr lang="en-US">
                <a:ea typeface="+mn-lt"/>
                <a:cs typeface="+mn-lt"/>
              </a:rPr>
              <a:t>Create Dataset Instance: After downloading and extracting the dataset, you need to create a custom </a:t>
            </a:r>
            <a:r>
              <a:rPr lang="en-US" err="1">
                <a:ea typeface="+mn-lt"/>
                <a:cs typeface="+mn-lt"/>
              </a:rPr>
              <a:t>PyTorch</a:t>
            </a:r>
            <a:r>
              <a:rPr lang="en-US">
                <a:ea typeface="+mn-lt"/>
                <a:cs typeface="+mn-lt"/>
              </a:rPr>
              <a:t> dataset that loads images and parses x, y values from the image filenames. This involves writing a custom class that inherits from the </a:t>
            </a:r>
            <a:r>
              <a:rPr lang="en-US" err="1">
                <a:ea typeface="+mn-lt"/>
                <a:cs typeface="+mn-lt"/>
              </a:rPr>
              <a:t>PyTorch</a:t>
            </a:r>
            <a:r>
              <a:rPr lang="en-US">
                <a:ea typeface="+mn-lt"/>
                <a:cs typeface="+mn-lt"/>
              </a:rPr>
              <a:t> Dataset class and implements the </a:t>
            </a:r>
            <a:r>
              <a:rPr lang="en-US" b="1" err="1">
                <a:ea typeface="+mn-lt"/>
                <a:cs typeface="+mn-lt"/>
              </a:rPr>
              <a:t>getitem</a:t>
            </a:r>
            <a:r>
              <a:rPr lang="en-US">
                <a:ea typeface="+mn-lt"/>
                <a:cs typeface="+mn-lt"/>
              </a:rPr>
              <a:t> and </a:t>
            </a:r>
            <a:r>
              <a:rPr lang="en-US" b="1" err="1">
                <a:ea typeface="+mn-lt"/>
                <a:cs typeface="+mn-lt"/>
              </a:rPr>
              <a:t>len</a:t>
            </a:r>
            <a:r>
              <a:rPr lang="en-US">
                <a:ea typeface="+mn-lt"/>
                <a:cs typeface="+mn-lt"/>
              </a:rPr>
              <a:t> methods. You can then apply any necessary transformations to the data, such as color jitter and random horizontal flips, to augment the dataset and make it more robust to variations in the data.</a:t>
            </a:r>
            <a:endParaRPr lang="en-US"/>
          </a:p>
          <a:p>
            <a:pPr marL="285750" indent="-285750">
              <a:buAutoNum type="arabicPeriod"/>
            </a:pPr>
            <a:r>
              <a:rPr lang="en-US">
                <a:ea typeface="+mn-lt"/>
                <a:cs typeface="+mn-lt"/>
              </a:rPr>
              <a:t>Split dataset into train and test sets: Once you have created the custom dataset, you need to split it into a training set and a test set. In this example, the split is 90%-10%. This can be accomplished using the </a:t>
            </a:r>
            <a:r>
              <a:rPr lang="en-US" err="1">
                <a:ea typeface="+mn-lt"/>
                <a:cs typeface="+mn-lt"/>
              </a:rPr>
              <a:t>train_test_split</a:t>
            </a:r>
            <a:r>
              <a:rPr lang="en-US">
                <a:ea typeface="+mn-lt"/>
                <a:cs typeface="+mn-lt"/>
              </a:rPr>
              <a:t> function from the scikit-learn library.</a:t>
            </a:r>
            <a:endParaRPr lang="en-US"/>
          </a:p>
          <a:p>
            <a:pPr marL="285750" indent="-285750">
              <a:buAutoNum type="arabicPeriod"/>
            </a:pPr>
            <a:r>
              <a:rPr lang="en-US">
                <a:ea typeface="+mn-lt"/>
                <a:cs typeface="+mn-lt"/>
              </a:rPr>
              <a:t>Create data loaders to load data in batches: Next, you need to create data loaders to load data in batches. This can be done using the </a:t>
            </a:r>
            <a:r>
              <a:rPr lang="en-US" err="1">
                <a:ea typeface="+mn-lt"/>
                <a:cs typeface="+mn-lt"/>
              </a:rPr>
              <a:t>DataLoader</a:t>
            </a:r>
            <a:r>
              <a:rPr lang="en-US">
                <a:ea typeface="+mn-lt"/>
                <a:cs typeface="+mn-lt"/>
              </a:rPr>
              <a:t> class from </a:t>
            </a:r>
            <a:r>
              <a:rPr lang="en-US" err="1">
                <a:ea typeface="+mn-lt"/>
                <a:cs typeface="+mn-lt"/>
              </a:rPr>
              <a:t>PyTorch</a:t>
            </a:r>
            <a:r>
              <a:rPr lang="en-US">
                <a:ea typeface="+mn-lt"/>
                <a:cs typeface="+mn-lt"/>
              </a:rPr>
              <a:t>. It is recommended to shuffle the data and allow for multi-subprocesses to speed up the loading process. In this example, a batch size of 8 is used.</a:t>
            </a:r>
            <a:endParaRPr lang="en-US"/>
          </a:p>
          <a:p>
            <a:pPr marL="285750" indent="-285750">
              <a:buAutoNum type="arabicPeriod"/>
            </a:pPr>
            <a:endParaRPr lang="en-US"/>
          </a:p>
          <a:p>
            <a:pPr algn="l"/>
            <a:endParaRPr lang="en-US"/>
          </a:p>
        </p:txBody>
      </p:sp>
    </p:spTree>
    <p:extLst>
      <p:ext uri="{BB962C8B-B14F-4D97-AF65-F5344CB8AC3E}">
        <p14:creationId xmlns:p14="http://schemas.microsoft.com/office/powerpoint/2010/main" val="394630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84234" y="302261"/>
            <a:ext cx="10176049" cy="707461"/>
          </a:xfrm>
        </p:spPr>
        <p:txBody>
          <a:bodyPr vert="horz" wrap="square" lIns="0" tIns="0" rIns="0" bIns="0" rtlCol="0" anchor="t" anchorCtr="0">
            <a:normAutofit fontScale="90000"/>
          </a:bodyPr>
          <a:lstStyle/>
          <a:p>
            <a:pPr>
              <a:lnSpc>
                <a:spcPct val="100000"/>
              </a:lnSpc>
            </a:pPr>
            <a:r>
              <a:rPr lang="en-US" sz="2800" err="1">
                <a:ea typeface="+mj-lt"/>
                <a:cs typeface="+mj-lt"/>
              </a:rPr>
              <a:t>Jetbot</a:t>
            </a:r>
            <a:r>
              <a:rPr lang="en-US" sz="2800">
                <a:ea typeface="+mj-lt"/>
                <a:cs typeface="+mj-lt"/>
              </a:rPr>
              <a:t> training -Road Following</a:t>
            </a:r>
            <a:br>
              <a:rPr lang="en-US" sz="2800"/>
            </a:br>
            <a:br>
              <a:rPr lang="en-US" sz="2800"/>
            </a:br>
            <a:endParaRPr lang="en-US" sz="2800"/>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
        <p:nvSpPr>
          <p:cNvPr id="4" name="TextBox 3">
            <a:extLst>
              <a:ext uri="{FF2B5EF4-FFF2-40B4-BE49-F238E27FC236}">
                <a16:creationId xmlns:a16="http://schemas.microsoft.com/office/drawing/2014/main" id="{E0A09BDD-455A-283D-7333-541074D10B4C}"/>
              </a:ext>
            </a:extLst>
          </p:cNvPr>
          <p:cNvSpPr txBox="1"/>
          <p:nvPr/>
        </p:nvSpPr>
        <p:spPr>
          <a:xfrm>
            <a:off x="589576" y="1334890"/>
            <a:ext cx="107124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AutoNum type="arabicPeriod"/>
            </a:pPr>
            <a:endParaRPr lang="en-US" sz="1200">
              <a:ea typeface="+mn-lt"/>
              <a:cs typeface="+mn-lt"/>
            </a:endParaRPr>
          </a:p>
          <a:p>
            <a:pPr lvl="1"/>
            <a:endParaRPr lang="en-US" sz="1200">
              <a:ea typeface="+mn-lt"/>
              <a:cs typeface="+mn-lt"/>
            </a:endParaRPr>
          </a:p>
          <a:p>
            <a:pPr marL="1257300" lvl="2" indent="-342900">
              <a:buFont typeface="Arial"/>
              <a:buChar char="•"/>
            </a:pPr>
            <a:endParaRPr lang="en-US" sz="1200">
              <a:solidFill>
                <a:srgbClr val="FFFFFF"/>
              </a:solidFill>
            </a:endParaRPr>
          </a:p>
          <a:p>
            <a:pPr lvl="1"/>
            <a:endParaRPr lang="en-US"/>
          </a:p>
          <a:p>
            <a:endParaRPr lang="en-US"/>
          </a:p>
        </p:txBody>
      </p:sp>
      <p:sp>
        <p:nvSpPr>
          <p:cNvPr id="5" name="TextBox 4">
            <a:extLst>
              <a:ext uri="{FF2B5EF4-FFF2-40B4-BE49-F238E27FC236}">
                <a16:creationId xmlns:a16="http://schemas.microsoft.com/office/drawing/2014/main" id="{AF708A18-B69F-7864-1902-10705AADE8FF}"/>
              </a:ext>
            </a:extLst>
          </p:cNvPr>
          <p:cNvSpPr txBox="1"/>
          <p:nvPr/>
        </p:nvSpPr>
        <p:spPr>
          <a:xfrm>
            <a:off x="330386" y="1097947"/>
            <a:ext cx="1164246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5.Define Neural Network Model: After creating data loaders, you need to define the neural network model. In this example, the ResNet-18 model available in </a:t>
            </a:r>
            <a:r>
              <a:rPr lang="en-US" err="1">
                <a:cs typeface="Arial"/>
              </a:rPr>
              <a:t>PyTorch</a:t>
            </a:r>
            <a:r>
              <a:rPr lang="en-US">
                <a:cs typeface="Arial"/>
              </a:rPr>
              <a:t> </a:t>
            </a:r>
            <a:r>
              <a:rPr lang="en-US" err="1">
                <a:cs typeface="Arial"/>
              </a:rPr>
              <a:t>TorchVision</a:t>
            </a:r>
            <a:r>
              <a:rPr lang="en-US">
                <a:cs typeface="Arial"/>
              </a:rPr>
              <a:t> is used. You will need to repurpose the pre-trained model for regression, since the problem at hand is a regression problem. You can then transfer the model for execution on the GPU to speed up the training process.​</a:t>
            </a:r>
            <a:endParaRPr lang="en-US"/>
          </a:p>
          <a:p>
            <a:endParaRPr lang="en-US">
              <a:cs typeface="Arial"/>
            </a:endParaRPr>
          </a:p>
          <a:p>
            <a:r>
              <a:rPr lang="en-US">
                <a:cs typeface="Arial"/>
              </a:rPr>
              <a:t>6.Train Regression: With the data loaders and neural network model defined, you can now begin training the model for 70 epochs. During training, the Adam optimizer is used. It is important to save the best model if the loss is reduced, so that you can use it for inference later.</a:t>
            </a:r>
          </a:p>
        </p:txBody>
      </p:sp>
    </p:spTree>
    <p:extLst>
      <p:ext uri="{BB962C8B-B14F-4D97-AF65-F5344CB8AC3E}">
        <p14:creationId xmlns:p14="http://schemas.microsoft.com/office/powerpoint/2010/main" val="3858180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4"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100" kern="1200" err="1">
                <a:latin typeface="+mj-lt"/>
                <a:ea typeface="+mj-ea"/>
                <a:cs typeface="+mj-cs"/>
              </a:rPr>
              <a:t>Jetbot</a:t>
            </a:r>
            <a:r>
              <a:rPr lang="en-US" sz="4100" kern="1200">
                <a:latin typeface="+mj-lt"/>
                <a:ea typeface="+mj-ea"/>
                <a:cs typeface="+mj-cs"/>
              </a:rPr>
              <a:t> Training </a:t>
            </a:r>
            <a:r>
              <a:rPr lang="en-US" sz="4100"/>
              <a:t>- </a:t>
            </a:r>
            <a:r>
              <a:rPr lang="en-US" sz="3600" kern="1200">
                <a:latin typeface="+mj-lt"/>
                <a:ea typeface="+mj-ea"/>
                <a:cs typeface="+mj-cs"/>
              </a:rPr>
              <a:t>Road Following</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8400"/>
            <a:ext cx="3565525" cy="3414425"/>
          </a:xfrm>
        </p:spPr>
        <p:txBody>
          <a:bodyPr vert="horz" wrap="square" lIns="0" tIns="0" rIns="0" bIns="0" rtlCol="0" anchor="t">
            <a:normAutofit/>
          </a:bodyPr>
          <a:lstStyle/>
          <a:p>
            <a:pPr marL="457200">
              <a:buFont typeface="Arial" panose="020B0604020202020204" pitchFamily="34" charset="0"/>
              <a:buChar char="•"/>
            </a:pPr>
            <a:endParaRPr lang="en-US" sz="1600"/>
          </a:p>
          <a:p>
            <a:pPr marL="914400" lvl="1"/>
            <a:endParaRPr lang="en-US" sz="1600"/>
          </a:p>
          <a:p>
            <a:pPr marL="914400" lvl="1"/>
            <a:endParaRPr lang="en-US" sz="1600"/>
          </a:p>
          <a:p>
            <a:pPr marL="0">
              <a:buFont typeface="Arial" panose="020B0604020202020204" pitchFamily="34" charset="0"/>
              <a:buChar char="•"/>
            </a:pPr>
            <a:endParaRPr lang="en-US" sz="1600"/>
          </a:p>
          <a:p>
            <a:pPr>
              <a:buFont typeface="Arial" panose="020B0604020202020204" pitchFamily="34" charset="0"/>
              <a:buChar char="•"/>
            </a:pPr>
            <a:endParaRPr lang="en-US" sz="1600"/>
          </a:p>
          <a:p>
            <a:pPr>
              <a:buFont typeface="Arial" panose="020B0604020202020204" pitchFamily="34" charset="0"/>
              <a:buChar char="•"/>
            </a:pPr>
            <a:endParaRPr lang="en-US" sz="1600"/>
          </a:p>
        </p:txBody>
      </p:sp>
      <p:pic>
        <p:nvPicPr>
          <p:cNvPr id="5" name="Picture 5" descr="Graphical user interface, text, application&#10;&#10;Description automatically generated">
            <a:extLst>
              <a:ext uri="{FF2B5EF4-FFF2-40B4-BE49-F238E27FC236}">
                <a16:creationId xmlns:a16="http://schemas.microsoft.com/office/drawing/2014/main" id="{9290C8C8-D0E9-837C-F141-436B8FA47839}"/>
              </a:ext>
            </a:extLst>
          </p:cNvPr>
          <p:cNvPicPr>
            <a:picLocks noChangeAspect="1"/>
          </p:cNvPicPr>
          <p:nvPr/>
        </p:nvPicPr>
        <p:blipFill rotWithShape="1">
          <a:blip r:embed="rId2"/>
          <a:srcRect r="42340" b="-1"/>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46" name="Rectangle 45">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Tree>
    <p:extLst>
      <p:ext uri="{BB962C8B-B14F-4D97-AF65-F5344CB8AC3E}">
        <p14:creationId xmlns:p14="http://schemas.microsoft.com/office/powerpoint/2010/main" val="85875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2" name="Freeform: Shape 5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7" name="Rectangle 5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100" err="1">
                <a:ea typeface="+mj-lt"/>
                <a:cs typeface="+mj-lt"/>
              </a:rPr>
              <a:t>Jetbot</a:t>
            </a:r>
            <a:r>
              <a:rPr lang="en-US" sz="4100">
                <a:ea typeface="+mj-lt"/>
                <a:cs typeface="+mj-lt"/>
              </a:rPr>
              <a:t> Training - </a:t>
            </a:r>
            <a:r>
              <a:rPr lang="en-US" sz="3600">
                <a:ea typeface="+mj-lt"/>
                <a:cs typeface="+mj-lt"/>
              </a:rPr>
              <a:t>Road Following</a:t>
            </a:r>
          </a:p>
        </p:txBody>
      </p:sp>
      <p:sp>
        <p:nvSpPr>
          <p:cNvPr id="59" name="Oval 58">
            <a:extLst>
              <a:ext uri="{FF2B5EF4-FFF2-40B4-BE49-F238E27FC236}">
                <a16:creationId xmlns:a16="http://schemas.microsoft.com/office/drawing/2014/main" id="{48D4D7BC-3265-4CC9-A041-F7BAB2581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0897" y="981438"/>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8400"/>
            <a:ext cx="3565525" cy="3414425"/>
          </a:xfrm>
        </p:spPr>
        <p:txBody>
          <a:bodyPr vert="horz" wrap="square" lIns="0" tIns="0" rIns="0" bIns="0" rtlCol="0" anchor="t">
            <a:normAutofit/>
          </a:bodyPr>
          <a:lstStyle/>
          <a:p>
            <a:pPr marL="457200">
              <a:buFont typeface="Arial" panose="020B0604020202020204" pitchFamily="34" charset="0"/>
              <a:buChar char="•"/>
            </a:pPr>
            <a:endParaRPr lang="en-US" sz="1600"/>
          </a:p>
          <a:p>
            <a:pPr marL="914400" lvl="1"/>
            <a:endParaRPr lang="en-US" sz="1600"/>
          </a:p>
          <a:p>
            <a:pPr marL="914400" lvl="1"/>
            <a:endParaRPr lang="en-US" sz="1600"/>
          </a:p>
          <a:p>
            <a:pPr marL="0">
              <a:buFont typeface="Arial" panose="020B0604020202020204" pitchFamily="34" charset="0"/>
              <a:buChar char="•"/>
            </a:pPr>
            <a:endParaRPr lang="en-US" sz="1600"/>
          </a:p>
          <a:p>
            <a:pPr>
              <a:buFont typeface="Arial" panose="020B0604020202020204" pitchFamily="34" charset="0"/>
              <a:buChar char="•"/>
            </a:pPr>
            <a:endParaRPr lang="en-US" sz="1600"/>
          </a:p>
          <a:p>
            <a:pPr>
              <a:buFont typeface="Arial" panose="020B0604020202020204" pitchFamily="34" charset="0"/>
              <a:buChar char="•"/>
            </a:pPr>
            <a:endParaRPr lang="en-US" sz="1600"/>
          </a:p>
        </p:txBody>
      </p:sp>
      <p:pic>
        <p:nvPicPr>
          <p:cNvPr id="4" name="Picture 5" descr="Graphical user interface, text, application&#10;&#10;Description automatically generated">
            <a:extLst>
              <a:ext uri="{FF2B5EF4-FFF2-40B4-BE49-F238E27FC236}">
                <a16:creationId xmlns:a16="http://schemas.microsoft.com/office/drawing/2014/main" id="{E9ACBB84-E9EA-F6A9-F35B-2B8FFF8B51DC}"/>
              </a:ext>
            </a:extLst>
          </p:cNvPr>
          <p:cNvPicPr>
            <a:picLocks noChangeAspect="1"/>
          </p:cNvPicPr>
          <p:nvPr/>
        </p:nvPicPr>
        <p:blipFill>
          <a:blip r:embed="rId2"/>
          <a:stretch>
            <a:fillRect/>
          </a:stretch>
        </p:blipFill>
        <p:spPr>
          <a:xfrm>
            <a:off x="4550898" y="1083275"/>
            <a:ext cx="7090240" cy="638121"/>
          </a:xfrm>
          <a:custGeom>
            <a:avLst/>
            <a:gdLst/>
            <a:ahLst/>
            <a:cxnLst/>
            <a:rect l="l" t="t" r="r" b="b"/>
            <a:pathLst>
              <a:path w="7090239" h="2880519">
                <a:moveTo>
                  <a:pt x="0" y="0"/>
                </a:moveTo>
                <a:lnTo>
                  <a:pt x="7090239" y="0"/>
                </a:lnTo>
                <a:lnTo>
                  <a:pt x="7090239" y="2880519"/>
                </a:lnTo>
                <a:lnTo>
                  <a:pt x="0" y="2880519"/>
                </a:lnTo>
                <a:close/>
              </a:path>
            </a:pathLst>
          </a:custGeom>
        </p:spPr>
      </p:pic>
      <p:pic>
        <p:nvPicPr>
          <p:cNvPr id="6" name="Picture 6">
            <a:extLst>
              <a:ext uri="{FF2B5EF4-FFF2-40B4-BE49-F238E27FC236}">
                <a16:creationId xmlns:a16="http://schemas.microsoft.com/office/drawing/2014/main" id="{27C7A8BE-7651-CCEC-73B6-E3C33B73537A}"/>
              </a:ext>
            </a:extLst>
          </p:cNvPr>
          <p:cNvPicPr>
            <a:picLocks noChangeAspect="1"/>
          </p:cNvPicPr>
          <p:nvPr/>
        </p:nvPicPr>
        <p:blipFill>
          <a:blip r:embed="rId3"/>
          <a:stretch>
            <a:fillRect/>
          </a:stretch>
        </p:blipFill>
        <p:spPr>
          <a:xfrm>
            <a:off x="4550899" y="1758416"/>
            <a:ext cx="7090239" cy="2251151"/>
          </a:xfrm>
          <a:custGeom>
            <a:avLst/>
            <a:gdLst/>
            <a:ahLst/>
            <a:cxnLst/>
            <a:rect l="l" t="t" r="r" b="b"/>
            <a:pathLst>
              <a:path w="7090239" h="2880519">
                <a:moveTo>
                  <a:pt x="0" y="0"/>
                </a:moveTo>
                <a:lnTo>
                  <a:pt x="7090239" y="0"/>
                </a:lnTo>
                <a:lnTo>
                  <a:pt x="7090239" y="2880519"/>
                </a:lnTo>
                <a:lnTo>
                  <a:pt x="0" y="2880519"/>
                </a:lnTo>
                <a:close/>
              </a:path>
            </a:pathLst>
          </a:custGeom>
        </p:spPr>
      </p:pic>
      <p:grpSp>
        <p:nvGrpSpPr>
          <p:cNvPr id="61" name="Group 60">
            <a:extLst>
              <a:ext uri="{FF2B5EF4-FFF2-40B4-BE49-F238E27FC236}">
                <a16:creationId xmlns:a16="http://schemas.microsoft.com/office/drawing/2014/main" id="{17FE0127-8AF5-4BFA-BC26-8660D1E04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63808" y="5952682"/>
            <a:ext cx="667800" cy="631474"/>
            <a:chOff x="8069541" y="1262702"/>
            <a:chExt cx="667800" cy="631474"/>
          </a:xfrm>
        </p:grpSpPr>
        <p:sp>
          <p:nvSpPr>
            <p:cNvPr id="62" name="Freeform: Shape 61">
              <a:extLst>
                <a:ext uri="{FF2B5EF4-FFF2-40B4-BE49-F238E27FC236}">
                  <a16:creationId xmlns:a16="http://schemas.microsoft.com/office/drawing/2014/main" id="{4AEBA0BB-D7A5-4A4C-9DFA-C4EFBB0B14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FF90555E-E94B-49EE-A532-1582F482F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pic>
        <p:nvPicPr>
          <p:cNvPr id="7" name="Picture 7" descr="Graphical user interface, application&#10;&#10;Description automatically generated">
            <a:extLst>
              <a:ext uri="{FF2B5EF4-FFF2-40B4-BE49-F238E27FC236}">
                <a16:creationId xmlns:a16="http://schemas.microsoft.com/office/drawing/2014/main" id="{93E17FDD-145D-E29A-79B9-9B058FD88E81}"/>
              </a:ext>
            </a:extLst>
          </p:cNvPr>
          <p:cNvPicPr>
            <a:picLocks noChangeAspect="1"/>
          </p:cNvPicPr>
          <p:nvPr/>
        </p:nvPicPr>
        <p:blipFill>
          <a:blip r:embed="rId4"/>
          <a:stretch>
            <a:fillRect/>
          </a:stretch>
        </p:blipFill>
        <p:spPr>
          <a:xfrm>
            <a:off x="4552520" y="4039601"/>
            <a:ext cx="7091756" cy="606453"/>
          </a:xfrm>
          <a:prstGeom prst="rect">
            <a:avLst/>
          </a:prstGeom>
        </p:spPr>
      </p:pic>
      <p:pic>
        <p:nvPicPr>
          <p:cNvPr id="5" name="Picture 7" descr="Graphical user interface, application&#10;&#10;Description automatically generated">
            <a:extLst>
              <a:ext uri="{FF2B5EF4-FFF2-40B4-BE49-F238E27FC236}">
                <a16:creationId xmlns:a16="http://schemas.microsoft.com/office/drawing/2014/main" id="{F779CB53-015F-6769-B31E-5E5B372F0C8C}"/>
              </a:ext>
            </a:extLst>
          </p:cNvPr>
          <p:cNvPicPr>
            <a:picLocks noChangeAspect="1"/>
          </p:cNvPicPr>
          <p:nvPr/>
        </p:nvPicPr>
        <p:blipFill>
          <a:blip r:embed="rId5"/>
          <a:stretch>
            <a:fillRect/>
          </a:stretch>
        </p:blipFill>
        <p:spPr>
          <a:xfrm>
            <a:off x="4552682" y="4685944"/>
            <a:ext cx="7091756" cy="1251485"/>
          </a:xfrm>
          <a:prstGeom prst="rect">
            <a:avLst/>
          </a:prstGeom>
        </p:spPr>
      </p:pic>
    </p:spTree>
    <p:extLst>
      <p:ext uri="{BB962C8B-B14F-4D97-AF65-F5344CB8AC3E}">
        <p14:creationId xmlns:p14="http://schemas.microsoft.com/office/powerpoint/2010/main" val="2868704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2" name="Freeform: Shape 5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7" name="Rectangle 5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100" err="1">
                <a:ea typeface="+mj-lt"/>
                <a:cs typeface="+mj-lt"/>
              </a:rPr>
              <a:t>Jetbot</a:t>
            </a:r>
            <a:r>
              <a:rPr lang="en-US" sz="4100">
                <a:ea typeface="+mj-lt"/>
                <a:cs typeface="+mj-lt"/>
              </a:rPr>
              <a:t> Training - </a:t>
            </a:r>
            <a:r>
              <a:rPr lang="en-US" sz="3600">
                <a:ea typeface="+mj-lt"/>
                <a:cs typeface="+mj-lt"/>
              </a:rPr>
              <a:t>Road Following</a:t>
            </a:r>
          </a:p>
        </p:txBody>
      </p:sp>
      <p:sp>
        <p:nvSpPr>
          <p:cNvPr id="59" name="Oval 58">
            <a:extLst>
              <a:ext uri="{FF2B5EF4-FFF2-40B4-BE49-F238E27FC236}">
                <a16:creationId xmlns:a16="http://schemas.microsoft.com/office/drawing/2014/main" id="{48D4D7BC-3265-4CC9-A041-F7BAB2581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0897" y="981438"/>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8400"/>
            <a:ext cx="3565525" cy="3414425"/>
          </a:xfrm>
        </p:spPr>
        <p:txBody>
          <a:bodyPr vert="horz" wrap="square" lIns="0" tIns="0" rIns="0" bIns="0" rtlCol="0" anchor="t">
            <a:normAutofit/>
          </a:bodyPr>
          <a:lstStyle/>
          <a:p>
            <a:pPr marL="457200">
              <a:buFont typeface="Arial" panose="020B0604020202020204" pitchFamily="34" charset="0"/>
              <a:buChar char="•"/>
            </a:pPr>
            <a:endParaRPr lang="en-US" sz="1600"/>
          </a:p>
          <a:p>
            <a:pPr marL="914400" lvl="1"/>
            <a:endParaRPr lang="en-US" sz="1600"/>
          </a:p>
          <a:p>
            <a:pPr marL="914400" lvl="1"/>
            <a:endParaRPr lang="en-US" sz="1600"/>
          </a:p>
          <a:p>
            <a:pPr marL="0">
              <a:buFont typeface="Arial" panose="020B0604020202020204" pitchFamily="34" charset="0"/>
              <a:buChar char="•"/>
            </a:pPr>
            <a:endParaRPr lang="en-US" sz="1600"/>
          </a:p>
          <a:p>
            <a:pPr>
              <a:buFont typeface="Arial" panose="020B0604020202020204" pitchFamily="34" charset="0"/>
              <a:buChar char="•"/>
            </a:pPr>
            <a:endParaRPr lang="en-US" sz="1600"/>
          </a:p>
          <a:p>
            <a:pPr>
              <a:buFont typeface="Arial" panose="020B0604020202020204" pitchFamily="34" charset="0"/>
              <a:buChar char="•"/>
            </a:pPr>
            <a:endParaRPr lang="en-US" sz="1600"/>
          </a:p>
        </p:txBody>
      </p:sp>
      <p:grpSp>
        <p:nvGrpSpPr>
          <p:cNvPr id="61" name="Group 60">
            <a:extLst>
              <a:ext uri="{FF2B5EF4-FFF2-40B4-BE49-F238E27FC236}">
                <a16:creationId xmlns:a16="http://schemas.microsoft.com/office/drawing/2014/main" id="{17FE0127-8AF5-4BFA-BC26-8660D1E04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63808" y="5952682"/>
            <a:ext cx="667800" cy="631474"/>
            <a:chOff x="8069541" y="1262702"/>
            <a:chExt cx="667800" cy="631474"/>
          </a:xfrm>
        </p:grpSpPr>
        <p:sp>
          <p:nvSpPr>
            <p:cNvPr id="62" name="Freeform: Shape 61">
              <a:extLst>
                <a:ext uri="{FF2B5EF4-FFF2-40B4-BE49-F238E27FC236}">
                  <a16:creationId xmlns:a16="http://schemas.microsoft.com/office/drawing/2014/main" id="{4AEBA0BB-D7A5-4A4C-9DFA-C4EFBB0B14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FF90555E-E94B-49EE-A532-1582F482F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pic>
        <p:nvPicPr>
          <p:cNvPr id="8" name="Picture 8" descr="Text&#10;&#10;Description automatically generated">
            <a:extLst>
              <a:ext uri="{FF2B5EF4-FFF2-40B4-BE49-F238E27FC236}">
                <a16:creationId xmlns:a16="http://schemas.microsoft.com/office/drawing/2014/main" id="{E0C6321D-B769-3F67-6D6B-02184C5EE523}"/>
              </a:ext>
            </a:extLst>
          </p:cNvPr>
          <p:cNvPicPr>
            <a:picLocks noChangeAspect="1"/>
          </p:cNvPicPr>
          <p:nvPr/>
        </p:nvPicPr>
        <p:blipFill>
          <a:blip r:embed="rId2"/>
          <a:stretch>
            <a:fillRect/>
          </a:stretch>
        </p:blipFill>
        <p:spPr>
          <a:xfrm>
            <a:off x="4323348" y="289330"/>
            <a:ext cx="4794297" cy="5723593"/>
          </a:xfrm>
          <a:prstGeom prst="rect">
            <a:avLst/>
          </a:prstGeom>
        </p:spPr>
      </p:pic>
      <p:pic>
        <p:nvPicPr>
          <p:cNvPr id="9" name="Picture 9" descr="A picture containing text, person&#10;&#10;Description automatically generated">
            <a:extLst>
              <a:ext uri="{FF2B5EF4-FFF2-40B4-BE49-F238E27FC236}">
                <a16:creationId xmlns:a16="http://schemas.microsoft.com/office/drawing/2014/main" id="{7918845C-E602-82B9-1902-32C6F174B2CD}"/>
              </a:ext>
            </a:extLst>
          </p:cNvPr>
          <p:cNvPicPr>
            <a:picLocks noChangeAspect="1"/>
          </p:cNvPicPr>
          <p:nvPr/>
        </p:nvPicPr>
        <p:blipFill>
          <a:blip r:embed="rId3"/>
          <a:stretch>
            <a:fillRect/>
          </a:stretch>
        </p:blipFill>
        <p:spPr>
          <a:xfrm>
            <a:off x="9854660" y="288757"/>
            <a:ext cx="1420423" cy="5719010"/>
          </a:xfrm>
          <a:prstGeom prst="rect">
            <a:avLst/>
          </a:prstGeom>
        </p:spPr>
      </p:pic>
      <p:sp>
        <p:nvSpPr>
          <p:cNvPr id="10" name="Arrow: Right 9">
            <a:extLst>
              <a:ext uri="{FF2B5EF4-FFF2-40B4-BE49-F238E27FC236}">
                <a16:creationId xmlns:a16="http://schemas.microsoft.com/office/drawing/2014/main" id="{FABE58D1-800F-CA83-7549-B208D7A7F989}"/>
              </a:ext>
            </a:extLst>
          </p:cNvPr>
          <p:cNvSpPr/>
          <p:nvPr/>
        </p:nvSpPr>
        <p:spPr>
          <a:xfrm>
            <a:off x="7705940" y="1913593"/>
            <a:ext cx="2182870" cy="2033908"/>
          </a:xfrm>
          <a:prstGeom prst="rightArrow">
            <a:avLst/>
          </a:prstGeom>
          <a:solidFill>
            <a:schemeClr val="bg2">
              <a:lumMod val="50000"/>
              <a:lumOff val="50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D810057-7385-94C7-E814-4C4E1D08D742}"/>
              </a:ext>
            </a:extLst>
          </p:cNvPr>
          <p:cNvSpPr txBox="1"/>
          <p:nvPr/>
        </p:nvSpPr>
        <p:spPr>
          <a:xfrm>
            <a:off x="7751775" y="2635488"/>
            <a:ext cx="20912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95000"/>
                    <a:lumOff val="5000"/>
                  </a:schemeClr>
                </a:solidFill>
              </a:rPr>
              <a:t>Training Output</a:t>
            </a:r>
          </a:p>
        </p:txBody>
      </p:sp>
      <p:sp>
        <p:nvSpPr>
          <p:cNvPr id="12" name="TextBox 11">
            <a:extLst>
              <a:ext uri="{FF2B5EF4-FFF2-40B4-BE49-F238E27FC236}">
                <a16:creationId xmlns:a16="http://schemas.microsoft.com/office/drawing/2014/main" id="{96C8D39C-F11C-B1B2-3A35-244749235161}"/>
              </a:ext>
            </a:extLst>
          </p:cNvPr>
          <p:cNvSpPr txBox="1"/>
          <p:nvPr/>
        </p:nvSpPr>
        <p:spPr>
          <a:xfrm>
            <a:off x="7814795" y="2987841"/>
            <a:ext cx="1965158"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lumMod val="95000"/>
                    <a:lumOff val="5000"/>
                  </a:schemeClr>
                </a:solidFill>
                <a:ea typeface="+mn-lt"/>
                <a:cs typeface="+mn-lt"/>
              </a:rPr>
              <a:t>(Train Loss | Test Loss)</a:t>
            </a:r>
          </a:p>
          <a:p>
            <a:pPr algn="l"/>
            <a:endParaRPr lang="en-US" sz="1400">
              <a:solidFill>
                <a:schemeClr val="bg1">
                  <a:lumMod val="95000"/>
                  <a:lumOff val="5000"/>
                </a:schemeClr>
              </a:solidFill>
            </a:endParaRPr>
          </a:p>
        </p:txBody>
      </p:sp>
      <p:pic>
        <p:nvPicPr>
          <p:cNvPr id="19" name="Picture 19">
            <a:extLst>
              <a:ext uri="{FF2B5EF4-FFF2-40B4-BE49-F238E27FC236}">
                <a16:creationId xmlns:a16="http://schemas.microsoft.com/office/drawing/2014/main" id="{D098AC29-16F9-24E7-FCC0-0E5B9D524B41}"/>
              </a:ext>
            </a:extLst>
          </p:cNvPr>
          <p:cNvPicPr>
            <a:picLocks noChangeAspect="1"/>
          </p:cNvPicPr>
          <p:nvPr/>
        </p:nvPicPr>
        <p:blipFill>
          <a:blip r:embed="rId4"/>
          <a:stretch>
            <a:fillRect/>
          </a:stretch>
        </p:blipFill>
        <p:spPr>
          <a:xfrm>
            <a:off x="5268686" y="6095382"/>
            <a:ext cx="5533380" cy="574168"/>
          </a:xfrm>
          <a:prstGeom prst="rect">
            <a:avLst/>
          </a:prstGeom>
        </p:spPr>
      </p:pic>
    </p:spTree>
    <p:extLst>
      <p:ext uri="{BB962C8B-B14F-4D97-AF65-F5344CB8AC3E}">
        <p14:creationId xmlns:p14="http://schemas.microsoft.com/office/powerpoint/2010/main" val="1326105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84234" y="302261"/>
            <a:ext cx="10176049" cy="707461"/>
          </a:xfrm>
        </p:spPr>
        <p:txBody>
          <a:bodyPr vert="horz" wrap="square" lIns="0" tIns="0" rIns="0" bIns="0" rtlCol="0" anchor="t" anchorCtr="0">
            <a:normAutofit fontScale="90000"/>
          </a:bodyPr>
          <a:lstStyle/>
          <a:p>
            <a:pPr>
              <a:lnSpc>
                <a:spcPct val="100000"/>
              </a:lnSpc>
            </a:pPr>
            <a:r>
              <a:rPr lang="en-US" sz="2800" err="1"/>
              <a:t>Jetbot</a:t>
            </a:r>
            <a:r>
              <a:rPr lang="en-US" sz="2800"/>
              <a:t> training-Collision Avoidance</a:t>
            </a:r>
            <a:br>
              <a:rPr lang="en-US" sz="2800"/>
            </a:br>
            <a:br>
              <a:rPr lang="en-US" sz="2800"/>
            </a:br>
            <a:endParaRPr lang="en-US" sz="2800"/>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
        <p:nvSpPr>
          <p:cNvPr id="4" name="TextBox 3">
            <a:extLst>
              <a:ext uri="{FF2B5EF4-FFF2-40B4-BE49-F238E27FC236}">
                <a16:creationId xmlns:a16="http://schemas.microsoft.com/office/drawing/2014/main" id="{E0A09BDD-455A-283D-7333-541074D10B4C}"/>
              </a:ext>
            </a:extLst>
          </p:cNvPr>
          <p:cNvSpPr txBox="1"/>
          <p:nvPr/>
        </p:nvSpPr>
        <p:spPr>
          <a:xfrm>
            <a:off x="589576" y="1334890"/>
            <a:ext cx="107124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AutoNum type="arabicPeriod"/>
            </a:pPr>
            <a:endParaRPr lang="en-US" sz="1200">
              <a:ea typeface="+mn-lt"/>
              <a:cs typeface="+mn-lt"/>
            </a:endParaRPr>
          </a:p>
          <a:p>
            <a:pPr lvl="1"/>
            <a:endParaRPr lang="en-US" sz="1200">
              <a:ea typeface="+mn-lt"/>
              <a:cs typeface="+mn-lt"/>
            </a:endParaRPr>
          </a:p>
          <a:p>
            <a:pPr marL="1257300" lvl="2" indent="-342900">
              <a:buFont typeface="Arial"/>
              <a:buChar char="•"/>
            </a:pPr>
            <a:endParaRPr lang="en-US" sz="1200">
              <a:solidFill>
                <a:srgbClr val="FFFFFF"/>
              </a:solidFill>
            </a:endParaRPr>
          </a:p>
          <a:p>
            <a:pPr lvl="1"/>
            <a:endParaRPr lang="en-US"/>
          </a:p>
          <a:p>
            <a:endParaRPr lang="en-US"/>
          </a:p>
        </p:txBody>
      </p:sp>
      <p:sp>
        <p:nvSpPr>
          <p:cNvPr id="5" name="TextBox 4">
            <a:extLst>
              <a:ext uri="{FF2B5EF4-FFF2-40B4-BE49-F238E27FC236}">
                <a16:creationId xmlns:a16="http://schemas.microsoft.com/office/drawing/2014/main" id="{1FA80915-5EB7-C850-4DEF-1712437B0DDE}"/>
              </a:ext>
            </a:extLst>
          </p:cNvPr>
          <p:cNvSpPr txBox="1"/>
          <p:nvPr/>
        </p:nvSpPr>
        <p:spPr>
          <a:xfrm>
            <a:off x="602225" y="1179871"/>
            <a:ext cx="1036074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a:ea typeface="+mn-lt"/>
                <a:cs typeface="+mn-lt"/>
              </a:rPr>
              <a:t>Upload and Extract Dataset :Before starting the training process, the dataset.zip file that was created in the </a:t>
            </a:r>
            <a:r>
              <a:rPr lang="en-US" err="1">
                <a:ea typeface="+mn-lt"/>
                <a:cs typeface="+mn-lt"/>
              </a:rPr>
              <a:t>data_collection.ipynb</a:t>
            </a:r>
            <a:r>
              <a:rPr lang="en-US">
                <a:ea typeface="+mn-lt"/>
                <a:cs typeface="+mn-lt"/>
              </a:rPr>
              <a:t> notebook on the robot should be uploaded. Then the dataset should be extracted using the command "!unzip -q dataset.zip". This will create a folder named dataset in the file browser.</a:t>
            </a:r>
            <a:endParaRPr lang="en-US"/>
          </a:p>
          <a:p>
            <a:pPr marL="228600" indent="-228600">
              <a:buAutoNum type="arabicPeriod"/>
            </a:pPr>
            <a:endParaRPr lang="en-US">
              <a:ea typeface="+mn-lt"/>
              <a:cs typeface="+mn-lt"/>
            </a:endParaRPr>
          </a:p>
          <a:p>
            <a:pPr marL="228600" indent="-228600">
              <a:buAutoNum type="arabicPeriod"/>
            </a:pPr>
            <a:r>
              <a:rPr lang="en-US">
                <a:ea typeface="+mn-lt"/>
                <a:cs typeface="+mn-lt"/>
              </a:rPr>
              <a:t>Create Dataset Instance :The </a:t>
            </a:r>
            <a:r>
              <a:rPr lang="en-US" err="1">
                <a:ea typeface="+mn-lt"/>
                <a:cs typeface="+mn-lt"/>
              </a:rPr>
              <a:t>ImageFolder</a:t>
            </a:r>
            <a:r>
              <a:rPr lang="en-US">
                <a:ea typeface="+mn-lt"/>
                <a:cs typeface="+mn-lt"/>
              </a:rPr>
              <a:t> dataset class available with the </a:t>
            </a:r>
            <a:r>
              <a:rPr lang="en-US" err="1">
                <a:ea typeface="+mn-lt"/>
                <a:cs typeface="+mn-lt"/>
              </a:rPr>
              <a:t>torchvision.datasets</a:t>
            </a:r>
            <a:r>
              <a:rPr lang="en-US">
                <a:ea typeface="+mn-lt"/>
                <a:cs typeface="+mn-lt"/>
              </a:rPr>
              <a:t> package is used to create a dataset instance. The </a:t>
            </a:r>
            <a:r>
              <a:rPr lang="en-US" err="1">
                <a:ea typeface="+mn-lt"/>
                <a:cs typeface="+mn-lt"/>
              </a:rPr>
              <a:t>torchvision.transforms</a:t>
            </a:r>
            <a:r>
              <a:rPr lang="en-US">
                <a:ea typeface="+mn-lt"/>
                <a:cs typeface="+mn-lt"/>
              </a:rPr>
              <a:t> package is attached to transform the data for training. The transforms include </a:t>
            </a:r>
            <a:r>
              <a:rPr lang="en-US" err="1">
                <a:ea typeface="+mn-lt"/>
                <a:cs typeface="+mn-lt"/>
              </a:rPr>
              <a:t>ColorJitter</a:t>
            </a:r>
            <a:r>
              <a:rPr lang="en-US">
                <a:ea typeface="+mn-lt"/>
                <a:cs typeface="+mn-lt"/>
              </a:rPr>
              <a:t>, Resize, </a:t>
            </a:r>
            <a:r>
              <a:rPr lang="en-US" err="1">
                <a:ea typeface="+mn-lt"/>
                <a:cs typeface="+mn-lt"/>
              </a:rPr>
              <a:t>ToTensor</a:t>
            </a:r>
            <a:r>
              <a:rPr lang="en-US">
                <a:ea typeface="+mn-lt"/>
                <a:cs typeface="+mn-lt"/>
              </a:rPr>
              <a:t>, and Normalize.</a:t>
            </a:r>
            <a:endParaRPr lang="en-US"/>
          </a:p>
          <a:p>
            <a:pPr marL="228600" indent="-228600">
              <a:buAutoNum type="arabicPeriod"/>
            </a:pPr>
            <a:endParaRPr lang="en-US">
              <a:ea typeface="+mn-lt"/>
              <a:cs typeface="+mn-lt"/>
            </a:endParaRPr>
          </a:p>
          <a:p>
            <a:pPr marL="228600" indent="-228600">
              <a:buAutoNum type="arabicPeriod"/>
            </a:pPr>
            <a:r>
              <a:rPr lang="en-US">
                <a:ea typeface="+mn-lt"/>
                <a:cs typeface="+mn-lt"/>
              </a:rPr>
              <a:t>Split Dataset into Train and Test Sets: The dataset is split into training and test sets using the </a:t>
            </a:r>
            <a:r>
              <a:rPr lang="en-US" err="1">
                <a:ea typeface="+mn-lt"/>
                <a:cs typeface="+mn-lt"/>
              </a:rPr>
              <a:t>torch.utils.data.random_split</a:t>
            </a:r>
            <a:r>
              <a:rPr lang="en-US">
                <a:ea typeface="+mn-lt"/>
                <a:cs typeface="+mn-lt"/>
              </a:rPr>
              <a:t> function. The test set will be used to verify the accuracy of the trained model.</a:t>
            </a:r>
            <a:endParaRPr lang="en-US"/>
          </a:p>
          <a:p>
            <a:pPr marL="228600" indent="-228600">
              <a:buAutoNum type="arabicPeriod"/>
            </a:pPr>
            <a:endParaRPr lang="en-US">
              <a:ea typeface="+mn-lt"/>
              <a:cs typeface="+mn-lt"/>
            </a:endParaRPr>
          </a:p>
          <a:p>
            <a:pPr marL="228600" indent="-228600">
              <a:buAutoNum type="arabicPeriod"/>
            </a:pPr>
            <a:r>
              <a:rPr lang="en-US">
                <a:ea typeface="+mn-lt"/>
                <a:cs typeface="+mn-lt"/>
              </a:rPr>
              <a:t> Create Data Loaders to Load Data in Batches: Two </a:t>
            </a:r>
            <a:r>
              <a:rPr lang="en-US" err="1">
                <a:ea typeface="+mn-lt"/>
                <a:cs typeface="+mn-lt"/>
              </a:rPr>
              <a:t>DataLoader</a:t>
            </a:r>
            <a:r>
              <a:rPr lang="en-US">
                <a:ea typeface="+mn-lt"/>
                <a:cs typeface="+mn-lt"/>
              </a:rPr>
              <a:t> instances are created, one for the training set and the other for the test set. These </a:t>
            </a:r>
            <a:r>
              <a:rPr lang="en-US" err="1">
                <a:ea typeface="+mn-lt"/>
                <a:cs typeface="+mn-lt"/>
              </a:rPr>
              <a:t>DataLoader</a:t>
            </a:r>
            <a:r>
              <a:rPr lang="en-US">
                <a:ea typeface="+mn-lt"/>
                <a:cs typeface="+mn-lt"/>
              </a:rPr>
              <a:t> instances provide utilities for shuffling data, producing batches of images, and loading the samples in parallel with multiple workers.</a:t>
            </a:r>
            <a:endParaRPr lang="en-US"/>
          </a:p>
          <a:p>
            <a:pPr marL="228600" indent="-228600">
              <a:buAutoNum type="arabicPeriod"/>
            </a:pPr>
            <a:endParaRPr lang="en-US">
              <a:ea typeface="+mn-lt"/>
              <a:cs typeface="+mn-lt"/>
            </a:endParaRPr>
          </a:p>
          <a:p>
            <a:pPr marL="228600" indent="-228600">
              <a:buAutoNum type="arabicPeriod"/>
            </a:pPr>
            <a:r>
              <a:rPr lang="en-US">
                <a:ea typeface="+mn-lt"/>
                <a:cs typeface="+mn-lt"/>
              </a:rPr>
              <a:t> Define the Neural Network :The neural network that will be trained is defined using the </a:t>
            </a:r>
            <a:r>
              <a:rPr lang="en-US" err="1">
                <a:ea typeface="+mn-lt"/>
                <a:cs typeface="+mn-lt"/>
              </a:rPr>
              <a:t>alexnet</a:t>
            </a:r>
            <a:r>
              <a:rPr lang="en-US">
                <a:ea typeface="+mn-lt"/>
                <a:cs typeface="+mn-lt"/>
              </a:rPr>
              <a:t> model provided by the </a:t>
            </a:r>
            <a:r>
              <a:rPr lang="en-US" err="1">
                <a:ea typeface="+mn-lt"/>
                <a:cs typeface="+mn-lt"/>
              </a:rPr>
              <a:t>torchvision</a:t>
            </a:r>
            <a:r>
              <a:rPr lang="en-US">
                <a:ea typeface="+mn-lt"/>
                <a:cs typeface="+mn-lt"/>
              </a:rPr>
              <a:t> package. The final layer of the pre-trained model is replaced with a new untrained layer that has only two outputs corresponding to the two classes in the dataset.</a:t>
            </a:r>
            <a:endParaRPr lang="en-US"/>
          </a:p>
          <a:p>
            <a:pPr marL="228600" indent="-228600">
              <a:buAutoNum type="arabicPeriod"/>
            </a:pPr>
            <a:endParaRPr lang="en-US">
              <a:ea typeface="+mn-lt"/>
              <a:cs typeface="+mn-lt"/>
            </a:endParaRPr>
          </a:p>
          <a:p>
            <a:endParaRPr lang="en-US"/>
          </a:p>
        </p:txBody>
      </p:sp>
    </p:spTree>
    <p:extLst>
      <p:ext uri="{BB962C8B-B14F-4D97-AF65-F5344CB8AC3E}">
        <p14:creationId xmlns:p14="http://schemas.microsoft.com/office/powerpoint/2010/main" val="1438755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84234" y="302261"/>
            <a:ext cx="10176049" cy="707461"/>
          </a:xfrm>
        </p:spPr>
        <p:txBody>
          <a:bodyPr vert="horz" wrap="square" lIns="0" tIns="0" rIns="0" bIns="0" rtlCol="0" anchor="t" anchorCtr="0">
            <a:normAutofit fontScale="90000"/>
          </a:bodyPr>
          <a:lstStyle/>
          <a:p>
            <a:pPr>
              <a:lnSpc>
                <a:spcPct val="100000"/>
              </a:lnSpc>
            </a:pPr>
            <a:r>
              <a:rPr lang="en-US" sz="2800" err="1">
                <a:ea typeface="+mj-lt"/>
                <a:cs typeface="+mj-lt"/>
              </a:rPr>
              <a:t>Jetbot</a:t>
            </a:r>
            <a:r>
              <a:rPr lang="en-US" sz="2800">
                <a:ea typeface="+mj-lt"/>
                <a:cs typeface="+mj-lt"/>
              </a:rPr>
              <a:t> training-Collision Avoidance</a:t>
            </a:r>
            <a:br>
              <a:rPr lang="en-US" sz="2800"/>
            </a:br>
            <a:br>
              <a:rPr lang="en-US" sz="2800"/>
            </a:br>
            <a:endParaRPr lang="en-US" sz="2800"/>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
        <p:nvSpPr>
          <p:cNvPr id="4" name="TextBox 3">
            <a:extLst>
              <a:ext uri="{FF2B5EF4-FFF2-40B4-BE49-F238E27FC236}">
                <a16:creationId xmlns:a16="http://schemas.microsoft.com/office/drawing/2014/main" id="{E0A09BDD-455A-283D-7333-541074D10B4C}"/>
              </a:ext>
            </a:extLst>
          </p:cNvPr>
          <p:cNvSpPr txBox="1"/>
          <p:nvPr/>
        </p:nvSpPr>
        <p:spPr>
          <a:xfrm>
            <a:off x="589576" y="1334890"/>
            <a:ext cx="107124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AutoNum type="arabicPeriod"/>
            </a:pPr>
            <a:endParaRPr lang="en-US" sz="1200">
              <a:ea typeface="+mn-lt"/>
              <a:cs typeface="+mn-lt"/>
            </a:endParaRPr>
          </a:p>
          <a:p>
            <a:pPr lvl="1"/>
            <a:endParaRPr lang="en-US" sz="1200">
              <a:ea typeface="+mn-lt"/>
              <a:cs typeface="+mn-lt"/>
            </a:endParaRPr>
          </a:p>
          <a:p>
            <a:pPr marL="1257300" lvl="2" indent="-342900">
              <a:buFont typeface="Arial"/>
              <a:buChar char="•"/>
            </a:pPr>
            <a:endParaRPr lang="en-US" sz="1200">
              <a:solidFill>
                <a:srgbClr val="FFFFFF"/>
              </a:solidFill>
            </a:endParaRPr>
          </a:p>
          <a:p>
            <a:pPr lvl="1"/>
            <a:endParaRPr lang="en-US"/>
          </a:p>
          <a:p>
            <a:endParaRPr lang="en-US"/>
          </a:p>
        </p:txBody>
      </p:sp>
      <p:sp>
        <p:nvSpPr>
          <p:cNvPr id="5" name="TextBox 4">
            <a:extLst>
              <a:ext uri="{FF2B5EF4-FFF2-40B4-BE49-F238E27FC236}">
                <a16:creationId xmlns:a16="http://schemas.microsoft.com/office/drawing/2014/main" id="{A5A6842E-9B33-C5F4-CB1F-20B29D65AEB7}"/>
              </a:ext>
            </a:extLst>
          </p:cNvPr>
          <p:cNvSpPr txBox="1"/>
          <p:nvPr/>
        </p:nvSpPr>
        <p:spPr>
          <a:xfrm>
            <a:off x="565355" y="1179871"/>
            <a:ext cx="1092609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6.Transfer Model for Execution on GPU :The model is transferred for execution on the GPU using the device=</a:t>
            </a:r>
            <a:r>
              <a:rPr lang="en-US" err="1"/>
              <a:t>torch.device</a:t>
            </a:r>
            <a:r>
              <a:rPr lang="en-US"/>
              <a:t>('</a:t>
            </a:r>
            <a:r>
              <a:rPr lang="en-US" err="1"/>
              <a:t>cuda</a:t>
            </a:r>
            <a:r>
              <a:rPr lang="en-US"/>
              <a:t>') command.</a:t>
            </a:r>
          </a:p>
          <a:p>
            <a:pPr marL="228600" indent="-228600">
              <a:buAutoNum type="arabicPeriod"/>
            </a:pPr>
            <a:endParaRPr lang="en-US"/>
          </a:p>
          <a:p>
            <a:r>
              <a:rPr lang="en-US"/>
              <a:t>7.Train the Neural Network :The neural network is trained for 30 epochs using the code provided. In each epoch, the optimizer is used to calculate the loss, and the model is updated with the backpropagation algorithm. The best performing model is saved after each epoch. The accuracy of the model is also printed at the end of each epoch.</a:t>
            </a:r>
          </a:p>
          <a:p>
            <a:endParaRPr lang="en-US"/>
          </a:p>
          <a:p>
            <a:r>
              <a:rPr lang="en-US"/>
              <a:t>8.Download the Model :After the training is completed, a file named </a:t>
            </a:r>
            <a:r>
              <a:rPr lang="en-US" err="1"/>
              <a:t>best_model.pth</a:t>
            </a:r>
            <a:r>
              <a:rPr lang="en-US"/>
              <a:t> will be created in the </a:t>
            </a:r>
            <a:r>
              <a:rPr lang="en-US" err="1"/>
              <a:t>Jupyter</a:t>
            </a:r>
            <a:r>
              <a:rPr lang="en-US"/>
              <a:t> Lab file browser. This file should be downloaded by right-clicking and selecting Download to download the model to the workstation.</a:t>
            </a:r>
          </a:p>
          <a:p>
            <a:pPr algn="l"/>
            <a:endParaRPr lang="en-US"/>
          </a:p>
        </p:txBody>
      </p:sp>
    </p:spTree>
    <p:extLst>
      <p:ext uri="{BB962C8B-B14F-4D97-AF65-F5344CB8AC3E}">
        <p14:creationId xmlns:p14="http://schemas.microsoft.com/office/powerpoint/2010/main" val="138670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80363"/>
            <a:ext cx="5437188" cy="1997855"/>
          </a:xfrm>
        </p:spPr>
        <p:txBody>
          <a:bodyPr vert="horz" wrap="square" lIns="0" tIns="0" rIns="0" bIns="0" rtlCol="0" anchor="t" anchorCtr="0">
            <a:normAutofit/>
          </a:bodyPr>
          <a:lstStyle/>
          <a:p>
            <a:pPr>
              <a:lnSpc>
                <a:spcPct val="100000"/>
              </a:lnSpc>
            </a:pPr>
            <a:r>
              <a:rPr lang="en-US"/>
              <a:t>Contents</a:t>
            </a:r>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r>
              <a:rPr lang="en-US"/>
              <a:t>Jetbot Preparation</a:t>
            </a:r>
          </a:p>
          <a:p>
            <a:pPr marL="457200">
              <a:buFont typeface="Arial" panose="020B0604020202020204" pitchFamily="34" charset="0"/>
              <a:buChar char="•"/>
            </a:pPr>
            <a:r>
              <a:rPr lang="en-US"/>
              <a:t>Data collection</a:t>
            </a:r>
            <a:endParaRPr lang="en-US">
              <a:solidFill>
                <a:srgbClr val="FFFFFF">
                  <a:alpha val="60000"/>
                </a:srgbClr>
              </a:solidFill>
            </a:endParaRPr>
          </a:p>
          <a:p>
            <a:pPr marL="457200">
              <a:buFont typeface="Arial" panose="020B0604020202020204" pitchFamily="34" charset="0"/>
              <a:buChar char="•"/>
            </a:pPr>
            <a:r>
              <a:rPr lang="en-US"/>
              <a:t>Jetbot training steps </a:t>
            </a:r>
            <a:endParaRPr lang="en-US">
              <a:solidFill>
                <a:srgbClr val="FFFFFF">
                  <a:alpha val="60000"/>
                </a:srgbClr>
              </a:solidFill>
            </a:endParaRPr>
          </a:p>
          <a:p>
            <a:pPr marL="457200">
              <a:buFont typeface="Arial" panose="020B0604020202020204" pitchFamily="34" charset="0"/>
              <a:buChar char="•"/>
            </a:pPr>
            <a:r>
              <a:rPr lang="en-US"/>
              <a:t>Jetbot in action: running the training algorithm</a:t>
            </a:r>
            <a:endParaRPr lang="en-US">
              <a:solidFill>
                <a:srgbClr val="FFFFFF">
                  <a:alpha val="60000"/>
                </a:srgbClr>
              </a:solidFill>
            </a:endParaRPr>
          </a:p>
          <a:p>
            <a:pPr marL="457200">
              <a:buFont typeface="Arial" panose="020B0604020202020204" pitchFamily="34" charset="0"/>
              <a:buChar char="•"/>
            </a:pPr>
            <a:r>
              <a:rPr lang="en-US"/>
              <a:t>Conclusion: </a:t>
            </a:r>
            <a:endParaRPr lang="en-US">
              <a:solidFill>
                <a:srgbClr val="FFFFFF">
                  <a:alpha val="60000"/>
                </a:srgbClr>
              </a:solidFill>
            </a:endParaRPr>
          </a:p>
          <a:p>
            <a:pPr marL="914400" lvl="1"/>
            <a:r>
              <a:rPr lang="en-US"/>
              <a:t>Challenges faced</a:t>
            </a:r>
            <a:endParaRPr lang="en-US">
              <a:solidFill>
                <a:srgbClr val="FFFFFF">
                  <a:alpha val="60000"/>
                </a:srgbClr>
              </a:solidFill>
            </a:endParaRPr>
          </a:p>
          <a:p>
            <a:pPr marL="914400" lvl="1"/>
            <a:r>
              <a:rPr lang="en-US"/>
              <a:t>Resolving Jetbot training issues</a:t>
            </a:r>
            <a:endParaRPr lang="en-US">
              <a:solidFill>
                <a:srgbClr val="FFFFFF">
                  <a:alpha val="60000"/>
                </a:srgbClr>
              </a:solidFill>
            </a:endParaRPr>
          </a:p>
          <a:p>
            <a:pPr marL="914400" lvl="1"/>
            <a:r>
              <a:rPr lang="en-US"/>
              <a:t>Ways to enhance Jetbot training performance</a:t>
            </a: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4"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771779" cy="1997855"/>
          </a:xfrm>
        </p:spPr>
        <p:txBody>
          <a:bodyPr vert="horz" wrap="square" lIns="0" tIns="0" rIns="0" bIns="0" rtlCol="0" anchor="b" anchorCtr="0">
            <a:normAutofit/>
          </a:bodyPr>
          <a:lstStyle/>
          <a:p>
            <a:r>
              <a:rPr lang="en-US" sz="4100" err="1"/>
              <a:t>Jetbot</a:t>
            </a:r>
            <a:r>
              <a:rPr lang="en-US" sz="4100"/>
              <a:t> Training </a:t>
            </a:r>
            <a:br>
              <a:rPr lang="en-US" sz="4100"/>
            </a:br>
            <a:r>
              <a:rPr lang="en-US" sz="3200"/>
              <a:t>- Collision Avoidance</a:t>
            </a:r>
          </a:p>
        </p:txBody>
      </p:sp>
      <p:grpSp>
        <p:nvGrpSpPr>
          <p:cNvPr id="46" name="Group 4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4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1" name="Oval 5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marL="457200">
              <a:buFont typeface="Arial" panose="020B0604020202020204" pitchFamily="34" charset="0"/>
              <a:buChar char="•"/>
            </a:pPr>
            <a:endParaRPr lang="en-US" sz="1600"/>
          </a:p>
          <a:p>
            <a:pPr marL="914400" lvl="1"/>
            <a:endParaRPr lang="en-US" sz="1600"/>
          </a:p>
          <a:p>
            <a:pPr marL="914400" lvl="1"/>
            <a:endParaRPr lang="en-US" sz="1600"/>
          </a:p>
          <a:p>
            <a:pPr marL="0">
              <a:buFont typeface="Arial" panose="020B0604020202020204" pitchFamily="34" charset="0"/>
              <a:buChar char="•"/>
            </a:pPr>
            <a:endParaRPr lang="en-US" sz="1600"/>
          </a:p>
          <a:p>
            <a:pPr>
              <a:buFont typeface="Arial" panose="020B0604020202020204" pitchFamily="34" charset="0"/>
              <a:buChar char="•"/>
            </a:pPr>
            <a:endParaRPr lang="en-US" sz="1600"/>
          </a:p>
          <a:p>
            <a:pPr>
              <a:buFont typeface="Arial" panose="020B0604020202020204" pitchFamily="34" charset="0"/>
              <a:buChar char="•"/>
            </a:pPr>
            <a:endParaRPr lang="en-US" sz="1600"/>
          </a:p>
        </p:txBody>
      </p:sp>
      <p:pic>
        <p:nvPicPr>
          <p:cNvPr id="5" name="Picture 5" descr="Graphical user interface, text, application&#10;&#10;Description automatically generated">
            <a:extLst>
              <a:ext uri="{FF2B5EF4-FFF2-40B4-BE49-F238E27FC236}">
                <a16:creationId xmlns:a16="http://schemas.microsoft.com/office/drawing/2014/main" id="{45CC783F-30AA-FB88-5389-0C0F201017A3}"/>
              </a:ext>
            </a:extLst>
          </p:cNvPr>
          <p:cNvPicPr>
            <a:picLocks noChangeAspect="1"/>
          </p:cNvPicPr>
          <p:nvPr/>
        </p:nvPicPr>
        <p:blipFill>
          <a:blip r:embed="rId2"/>
          <a:stretch>
            <a:fillRect/>
          </a:stretch>
        </p:blipFill>
        <p:spPr>
          <a:xfrm>
            <a:off x="4608193" y="459212"/>
            <a:ext cx="7090237" cy="2020718"/>
          </a:xfrm>
          <a:custGeom>
            <a:avLst/>
            <a:gdLst/>
            <a:ahLst/>
            <a:cxnLst/>
            <a:rect l="l" t="t" r="r" b="b"/>
            <a:pathLst>
              <a:path w="7090237" h="5759451">
                <a:moveTo>
                  <a:pt x="0" y="0"/>
                </a:moveTo>
                <a:lnTo>
                  <a:pt x="7090237" y="0"/>
                </a:lnTo>
                <a:lnTo>
                  <a:pt x="7090237" y="5759451"/>
                </a:lnTo>
                <a:lnTo>
                  <a:pt x="0" y="5759451"/>
                </a:ln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pic>
        <p:nvPicPr>
          <p:cNvPr id="6" name="Picture 6" descr="Graphical user interface, application&#10;&#10;Description automatically generated">
            <a:extLst>
              <a:ext uri="{FF2B5EF4-FFF2-40B4-BE49-F238E27FC236}">
                <a16:creationId xmlns:a16="http://schemas.microsoft.com/office/drawing/2014/main" id="{9A8FABA5-097A-3794-C966-9BF037465140}"/>
              </a:ext>
            </a:extLst>
          </p:cNvPr>
          <p:cNvPicPr>
            <a:picLocks noChangeAspect="1"/>
          </p:cNvPicPr>
          <p:nvPr/>
        </p:nvPicPr>
        <p:blipFill>
          <a:blip r:embed="rId3"/>
          <a:stretch>
            <a:fillRect/>
          </a:stretch>
        </p:blipFill>
        <p:spPr>
          <a:xfrm>
            <a:off x="4609814" y="2536627"/>
            <a:ext cx="7091756" cy="55294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C1320620-A4C9-83BD-A677-EDC6E69174B9}"/>
              </a:ext>
            </a:extLst>
          </p:cNvPr>
          <p:cNvPicPr>
            <a:picLocks noChangeAspect="1"/>
          </p:cNvPicPr>
          <p:nvPr/>
        </p:nvPicPr>
        <p:blipFill>
          <a:blip r:embed="rId4"/>
          <a:stretch>
            <a:fillRect/>
          </a:stretch>
        </p:blipFill>
        <p:spPr>
          <a:xfrm>
            <a:off x="4609813" y="3154940"/>
            <a:ext cx="7086027" cy="3183609"/>
          </a:xfrm>
          <a:prstGeom prst="rect">
            <a:avLst/>
          </a:prstGeom>
        </p:spPr>
      </p:pic>
    </p:spTree>
    <p:extLst>
      <p:ext uri="{BB962C8B-B14F-4D97-AF65-F5344CB8AC3E}">
        <p14:creationId xmlns:p14="http://schemas.microsoft.com/office/powerpoint/2010/main" val="1531051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4"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771779" cy="1997855"/>
          </a:xfrm>
        </p:spPr>
        <p:txBody>
          <a:bodyPr vert="horz" wrap="square" lIns="0" tIns="0" rIns="0" bIns="0" rtlCol="0" anchor="b" anchorCtr="0">
            <a:normAutofit/>
          </a:bodyPr>
          <a:lstStyle/>
          <a:p>
            <a:r>
              <a:rPr lang="en-US" sz="4100" err="1"/>
              <a:t>Jetbot</a:t>
            </a:r>
            <a:r>
              <a:rPr lang="en-US" sz="4100"/>
              <a:t> Training </a:t>
            </a:r>
            <a:br>
              <a:rPr lang="en-US" sz="4100"/>
            </a:br>
            <a:r>
              <a:rPr lang="en-US" sz="3200"/>
              <a:t>- Collision Avoidance</a:t>
            </a:r>
          </a:p>
        </p:txBody>
      </p:sp>
      <p:grpSp>
        <p:nvGrpSpPr>
          <p:cNvPr id="46" name="Group 4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4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1" name="Oval 5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marL="457200">
              <a:buFont typeface="Arial" panose="020B0604020202020204" pitchFamily="34" charset="0"/>
              <a:buChar char="•"/>
            </a:pPr>
            <a:endParaRPr lang="en-US" sz="1600"/>
          </a:p>
          <a:p>
            <a:pPr marL="914400" lvl="1"/>
            <a:endParaRPr lang="en-US" sz="1600"/>
          </a:p>
          <a:p>
            <a:pPr marL="914400" lvl="1"/>
            <a:endParaRPr lang="en-US" sz="1600"/>
          </a:p>
          <a:p>
            <a:pPr marL="0">
              <a:buFont typeface="Arial" panose="020B0604020202020204" pitchFamily="34" charset="0"/>
              <a:buChar char="•"/>
            </a:pPr>
            <a:endParaRPr lang="en-US" sz="1600"/>
          </a:p>
          <a:p>
            <a:pPr>
              <a:buFont typeface="Arial" panose="020B0604020202020204" pitchFamily="34" charset="0"/>
              <a:buChar char="•"/>
            </a:pPr>
            <a:endParaRPr lang="en-US" sz="1600"/>
          </a:p>
          <a:p>
            <a:pPr>
              <a:buFont typeface="Arial" panose="020B0604020202020204" pitchFamily="34" charset="0"/>
              <a:buChar char="•"/>
            </a:pPr>
            <a:endParaRPr lang="en-US" sz="160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pic>
        <p:nvPicPr>
          <p:cNvPr id="4" name="Picture 7" descr="Graphical user interface, text, application, chat or text message&#10;&#10;Description automatically generated">
            <a:extLst>
              <a:ext uri="{FF2B5EF4-FFF2-40B4-BE49-F238E27FC236}">
                <a16:creationId xmlns:a16="http://schemas.microsoft.com/office/drawing/2014/main" id="{87C98BDA-0B00-3C47-5868-1B0E9A6FB610}"/>
              </a:ext>
            </a:extLst>
          </p:cNvPr>
          <p:cNvPicPr>
            <a:picLocks noChangeAspect="1"/>
          </p:cNvPicPr>
          <p:nvPr/>
        </p:nvPicPr>
        <p:blipFill>
          <a:blip r:embed="rId2"/>
          <a:stretch>
            <a:fillRect/>
          </a:stretch>
        </p:blipFill>
        <p:spPr>
          <a:xfrm>
            <a:off x="4856175" y="1912838"/>
            <a:ext cx="6914147" cy="883827"/>
          </a:xfrm>
          <a:prstGeom prst="rect">
            <a:avLst/>
          </a:prstGeom>
        </p:spPr>
      </p:pic>
      <p:pic>
        <p:nvPicPr>
          <p:cNvPr id="8" name="Picture 8" descr="Graphical user interface, text, application, chat or text message&#10;&#10;Description automatically generated">
            <a:extLst>
              <a:ext uri="{FF2B5EF4-FFF2-40B4-BE49-F238E27FC236}">
                <a16:creationId xmlns:a16="http://schemas.microsoft.com/office/drawing/2014/main" id="{AFCB50A3-0089-0B6D-3BC5-A6BBAAD57E2C}"/>
              </a:ext>
            </a:extLst>
          </p:cNvPr>
          <p:cNvPicPr>
            <a:picLocks noChangeAspect="1"/>
          </p:cNvPicPr>
          <p:nvPr/>
        </p:nvPicPr>
        <p:blipFill>
          <a:blip r:embed="rId3"/>
          <a:stretch>
            <a:fillRect/>
          </a:stretch>
        </p:blipFill>
        <p:spPr>
          <a:xfrm>
            <a:off x="4856175" y="2870926"/>
            <a:ext cx="6919876" cy="571858"/>
          </a:xfrm>
          <a:prstGeom prst="rect">
            <a:avLst/>
          </a:prstGeom>
        </p:spPr>
      </p:pic>
      <p:pic>
        <p:nvPicPr>
          <p:cNvPr id="9" name="Picture 9" descr="Graphical user interface, text, application, Word&#10;&#10;Description automatically generated">
            <a:extLst>
              <a:ext uri="{FF2B5EF4-FFF2-40B4-BE49-F238E27FC236}">
                <a16:creationId xmlns:a16="http://schemas.microsoft.com/office/drawing/2014/main" id="{1E6297D6-B93D-16FF-20F6-999DA30AE4AB}"/>
              </a:ext>
            </a:extLst>
          </p:cNvPr>
          <p:cNvPicPr>
            <a:picLocks noChangeAspect="1"/>
          </p:cNvPicPr>
          <p:nvPr/>
        </p:nvPicPr>
        <p:blipFill>
          <a:blip r:embed="rId4"/>
          <a:stretch>
            <a:fillRect/>
          </a:stretch>
        </p:blipFill>
        <p:spPr>
          <a:xfrm>
            <a:off x="4856175" y="3520987"/>
            <a:ext cx="6914147" cy="1030643"/>
          </a:xfrm>
          <a:prstGeom prst="rect">
            <a:avLst/>
          </a:prstGeom>
        </p:spPr>
      </p:pic>
    </p:spTree>
    <p:extLst>
      <p:ext uri="{BB962C8B-B14F-4D97-AF65-F5344CB8AC3E}">
        <p14:creationId xmlns:p14="http://schemas.microsoft.com/office/powerpoint/2010/main" val="2104974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9" name="Freeform: Shape 3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Freeform: Shape 4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4" name="Rectangle 4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771779" cy="1997855"/>
          </a:xfrm>
        </p:spPr>
        <p:txBody>
          <a:bodyPr vert="horz" wrap="square" lIns="0" tIns="0" rIns="0" bIns="0" rtlCol="0" anchor="b" anchorCtr="0">
            <a:normAutofit/>
          </a:bodyPr>
          <a:lstStyle/>
          <a:p>
            <a:r>
              <a:rPr lang="en-US" sz="4100" err="1"/>
              <a:t>Jetbot</a:t>
            </a:r>
            <a:r>
              <a:rPr lang="en-US" sz="4100"/>
              <a:t> Training </a:t>
            </a:r>
            <a:br>
              <a:rPr lang="en-US" sz="4100"/>
            </a:br>
            <a:r>
              <a:rPr lang="en-US" sz="3200"/>
              <a:t>- Collision Avoidance</a:t>
            </a:r>
          </a:p>
        </p:txBody>
      </p:sp>
      <p:grpSp>
        <p:nvGrpSpPr>
          <p:cNvPr id="46" name="Group 4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4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1" name="Oval 5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marL="457200">
              <a:buFont typeface="Arial" panose="020B0604020202020204" pitchFamily="34" charset="0"/>
              <a:buChar char="•"/>
            </a:pPr>
            <a:endParaRPr lang="en-US" sz="1600"/>
          </a:p>
          <a:p>
            <a:pPr marL="914400" lvl="1"/>
            <a:endParaRPr lang="en-US" sz="1600"/>
          </a:p>
          <a:p>
            <a:pPr marL="914400" lvl="1"/>
            <a:endParaRPr lang="en-US" sz="1600"/>
          </a:p>
          <a:p>
            <a:pPr marL="0">
              <a:buFont typeface="Arial" panose="020B0604020202020204" pitchFamily="34" charset="0"/>
              <a:buChar char="•"/>
            </a:pPr>
            <a:endParaRPr lang="en-US" sz="1600"/>
          </a:p>
          <a:p>
            <a:pPr>
              <a:buFont typeface="Arial" panose="020B0604020202020204" pitchFamily="34" charset="0"/>
              <a:buChar char="•"/>
            </a:pPr>
            <a:endParaRPr lang="en-US" sz="1600"/>
          </a:p>
          <a:p>
            <a:pPr>
              <a:buFont typeface="Arial" panose="020B0604020202020204" pitchFamily="34" charset="0"/>
              <a:buChar char="•"/>
            </a:pPr>
            <a:endParaRPr lang="en-US" sz="160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pic>
        <p:nvPicPr>
          <p:cNvPr id="5" name="Picture 5" descr="Text&#10;&#10;Description automatically generated">
            <a:extLst>
              <a:ext uri="{FF2B5EF4-FFF2-40B4-BE49-F238E27FC236}">
                <a16:creationId xmlns:a16="http://schemas.microsoft.com/office/drawing/2014/main" id="{207135EC-8897-C8A4-E13B-84D296ED6934}"/>
              </a:ext>
            </a:extLst>
          </p:cNvPr>
          <p:cNvPicPr>
            <a:picLocks noChangeAspect="1"/>
          </p:cNvPicPr>
          <p:nvPr/>
        </p:nvPicPr>
        <p:blipFill>
          <a:blip r:embed="rId2"/>
          <a:stretch>
            <a:fillRect/>
          </a:stretch>
        </p:blipFill>
        <p:spPr>
          <a:xfrm>
            <a:off x="4323347" y="531080"/>
            <a:ext cx="6180793" cy="4913522"/>
          </a:xfrm>
          <a:prstGeom prst="rect">
            <a:avLst/>
          </a:prstGeom>
        </p:spPr>
      </p:pic>
      <p:pic>
        <p:nvPicPr>
          <p:cNvPr id="6" name="Picture 6">
            <a:extLst>
              <a:ext uri="{FF2B5EF4-FFF2-40B4-BE49-F238E27FC236}">
                <a16:creationId xmlns:a16="http://schemas.microsoft.com/office/drawing/2014/main" id="{14186AA2-00D2-947D-047F-98CD352761AE}"/>
              </a:ext>
            </a:extLst>
          </p:cNvPr>
          <p:cNvPicPr>
            <a:picLocks noChangeAspect="1"/>
          </p:cNvPicPr>
          <p:nvPr/>
        </p:nvPicPr>
        <p:blipFill>
          <a:blip r:embed="rId3"/>
          <a:stretch>
            <a:fillRect/>
          </a:stretch>
        </p:blipFill>
        <p:spPr>
          <a:xfrm>
            <a:off x="10612922" y="529389"/>
            <a:ext cx="1382064" cy="5793491"/>
          </a:xfrm>
          <a:prstGeom prst="rect">
            <a:avLst/>
          </a:prstGeom>
        </p:spPr>
      </p:pic>
      <p:sp>
        <p:nvSpPr>
          <p:cNvPr id="10" name="Arrow: Right 9">
            <a:extLst>
              <a:ext uri="{FF2B5EF4-FFF2-40B4-BE49-F238E27FC236}">
                <a16:creationId xmlns:a16="http://schemas.microsoft.com/office/drawing/2014/main" id="{F92AC564-7D2D-E3F7-0936-D1F3D7216CBF}"/>
              </a:ext>
            </a:extLst>
          </p:cNvPr>
          <p:cNvSpPr/>
          <p:nvPr/>
        </p:nvSpPr>
        <p:spPr>
          <a:xfrm>
            <a:off x="8479399" y="2045367"/>
            <a:ext cx="2182870" cy="2033908"/>
          </a:xfrm>
          <a:prstGeom prst="rightArrow">
            <a:avLst/>
          </a:prstGeom>
          <a:solidFill>
            <a:schemeClr val="bg2">
              <a:lumMod val="50000"/>
              <a:lumOff val="50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0F25B52-53AE-7E68-2BFA-DBE037B8F2E7}"/>
              </a:ext>
            </a:extLst>
          </p:cNvPr>
          <p:cNvSpPr txBox="1"/>
          <p:nvPr/>
        </p:nvSpPr>
        <p:spPr>
          <a:xfrm>
            <a:off x="8525234" y="2761533"/>
            <a:ext cx="20912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95000"/>
                    <a:lumOff val="5000"/>
                  </a:schemeClr>
                </a:solidFill>
              </a:rPr>
              <a:t>Training Output</a:t>
            </a:r>
          </a:p>
        </p:txBody>
      </p:sp>
      <p:sp>
        <p:nvSpPr>
          <p:cNvPr id="14" name="TextBox 13">
            <a:extLst>
              <a:ext uri="{FF2B5EF4-FFF2-40B4-BE49-F238E27FC236}">
                <a16:creationId xmlns:a16="http://schemas.microsoft.com/office/drawing/2014/main" id="{33F78DE5-E038-46C9-F8D5-1C83D940F400}"/>
              </a:ext>
            </a:extLst>
          </p:cNvPr>
          <p:cNvSpPr txBox="1"/>
          <p:nvPr/>
        </p:nvSpPr>
        <p:spPr>
          <a:xfrm>
            <a:off x="8588253" y="3079510"/>
            <a:ext cx="1965158"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lumMod val="95000"/>
                    <a:lumOff val="5000"/>
                  </a:schemeClr>
                </a:solidFill>
                <a:ea typeface="+mn-lt"/>
                <a:cs typeface="+mn-lt"/>
              </a:rPr>
              <a:t>(Epoch | Test Accuracy)</a:t>
            </a:r>
          </a:p>
          <a:p>
            <a:pPr algn="l"/>
            <a:endParaRPr lang="en-US" sz="1400">
              <a:solidFill>
                <a:schemeClr val="bg1">
                  <a:lumMod val="95000"/>
                  <a:lumOff val="5000"/>
                </a:schemeClr>
              </a:solidFill>
            </a:endParaRPr>
          </a:p>
        </p:txBody>
      </p:sp>
      <p:pic>
        <p:nvPicPr>
          <p:cNvPr id="16" name="Picture 16">
            <a:extLst>
              <a:ext uri="{FF2B5EF4-FFF2-40B4-BE49-F238E27FC236}">
                <a16:creationId xmlns:a16="http://schemas.microsoft.com/office/drawing/2014/main" id="{ECB17061-CE9F-E64F-1619-4BE848DB902B}"/>
              </a:ext>
            </a:extLst>
          </p:cNvPr>
          <p:cNvPicPr>
            <a:picLocks noChangeAspect="1"/>
          </p:cNvPicPr>
          <p:nvPr/>
        </p:nvPicPr>
        <p:blipFill>
          <a:blip r:embed="rId4"/>
          <a:stretch>
            <a:fillRect/>
          </a:stretch>
        </p:blipFill>
        <p:spPr>
          <a:xfrm>
            <a:off x="4346264" y="5678419"/>
            <a:ext cx="6140687" cy="422653"/>
          </a:xfrm>
          <a:prstGeom prst="rect">
            <a:avLst/>
          </a:prstGeom>
        </p:spPr>
      </p:pic>
    </p:spTree>
    <p:extLst>
      <p:ext uri="{BB962C8B-B14F-4D97-AF65-F5344CB8AC3E}">
        <p14:creationId xmlns:p14="http://schemas.microsoft.com/office/powerpoint/2010/main" val="548378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err="1"/>
              <a:t>Jetbot</a:t>
            </a:r>
            <a:r>
              <a:rPr lang="en-US"/>
              <a:t> in Action</a:t>
            </a:r>
            <a:endParaRPr lang="en-US">
              <a:ea typeface="+mj-ea"/>
              <a:cs typeface="+mj-cs"/>
            </a:endParaRPr>
          </a:p>
        </p:txBody>
      </p:sp>
      <p:sp>
        <p:nvSpPr>
          <p:cNvPr id="3" name="Subtitle 2">
            <a:extLst>
              <a:ext uri="{FF2B5EF4-FFF2-40B4-BE49-F238E27FC236}">
                <a16:creationId xmlns:a16="http://schemas.microsoft.com/office/drawing/2014/main" id="{E53FC98E-6F18-2B0A-5E1C-BAA2A1F434D7}"/>
              </a:ext>
            </a:extLst>
          </p:cNvPr>
          <p:cNvSpPr>
            <a:spLocks noGrp="1"/>
          </p:cNvSpPr>
          <p:nvPr>
            <p:ph type="subTitle" idx="1"/>
          </p:nvPr>
        </p:nvSpPr>
        <p:spPr/>
        <p:txBody>
          <a:bodyPr vert="horz" wrap="square" lIns="0" tIns="0" rIns="0" bIns="0" rtlCol="0" anchor="t">
            <a:noAutofit/>
          </a:bodyPr>
          <a:lstStyle/>
          <a:p>
            <a:r>
              <a:rPr lang="en-US">
                <a:solidFill>
                  <a:srgbClr val="FFFFFF">
                    <a:alpha val="60000"/>
                  </a:srgbClr>
                </a:solidFill>
              </a:rPr>
              <a:t>Running the training algorithm</a:t>
            </a:r>
            <a:endParaRPr lang="en-US"/>
          </a:p>
        </p:txBody>
      </p:sp>
    </p:spTree>
    <p:extLst>
      <p:ext uri="{BB962C8B-B14F-4D97-AF65-F5344CB8AC3E}">
        <p14:creationId xmlns:p14="http://schemas.microsoft.com/office/powerpoint/2010/main" val="2840041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84234" y="302261"/>
            <a:ext cx="10176049" cy="707461"/>
          </a:xfrm>
        </p:spPr>
        <p:txBody>
          <a:bodyPr vert="horz" wrap="square" lIns="0" tIns="0" rIns="0" bIns="0" rtlCol="0" anchor="t" anchorCtr="0">
            <a:normAutofit fontScale="90000"/>
          </a:bodyPr>
          <a:lstStyle/>
          <a:p>
            <a:r>
              <a:rPr lang="en-US" sz="2800" err="1"/>
              <a:t>Jetbot</a:t>
            </a:r>
            <a:r>
              <a:rPr lang="en-US" sz="2800"/>
              <a:t> training:</a:t>
            </a:r>
            <a:br>
              <a:rPr lang="en-US" sz="2800"/>
            </a:br>
            <a:br>
              <a:rPr lang="en-US" sz="2800">
                <a:latin typeface="Walbaum Display"/>
                <a:ea typeface="+mn-lt"/>
                <a:cs typeface="+mn-lt"/>
              </a:rPr>
            </a:br>
            <a:br>
              <a:rPr lang="en-US" sz="2800"/>
            </a:br>
            <a:br>
              <a:rPr lang="en-US" sz="1300">
                <a:latin typeface="+mn-lt"/>
                <a:ea typeface="+mn-lt"/>
                <a:cs typeface="+mn-lt"/>
              </a:rPr>
            </a:br>
            <a:r>
              <a:rPr lang="en-US" sz="1300">
                <a:latin typeface="+mn-lt"/>
                <a:ea typeface="+mn-lt"/>
                <a:cs typeface="+mn-lt"/>
              </a:rPr>
              <a:t>.</a:t>
            </a:r>
            <a:endParaRPr lang="en-US">
              <a:latin typeface="Walbaum Display"/>
              <a:ea typeface="+mn-lt"/>
              <a:cs typeface="+mn-lt"/>
            </a:endParaRPr>
          </a:p>
          <a:p>
            <a:pPr>
              <a:lnSpc>
                <a:spcPct val="100000"/>
              </a:lnSpc>
            </a:pPr>
            <a:br>
              <a:rPr lang="en-US" sz="2800"/>
            </a:br>
            <a:br>
              <a:rPr lang="en-US" sz="2800"/>
            </a:br>
            <a:br>
              <a:rPr lang="en-US" sz="2800"/>
            </a:br>
            <a:endParaRPr lang="en-US" sz="2800"/>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sp>
        <p:nvSpPr>
          <p:cNvPr id="4" name="TextBox 3">
            <a:extLst>
              <a:ext uri="{FF2B5EF4-FFF2-40B4-BE49-F238E27FC236}">
                <a16:creationId xmlns:a16="http://schemas.microsoft.com/office/drawing/2014/main" id="{E0A09BDD-455A-283D-7333-541074D10B4C}"/>
              </a:ext>
            </a:extLst>
          </p:cNvPr>
          <p:cNvSpPr txBox="1"/>
          <p:nvPr/>
        </p:nvSpPr>
        <p:spPr>
          <a:xfrm>
            <a:off x="589576" y="1334890"/>
            <a:ext cx="107124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AutoNum type="arabicPeriod"/>
            </a:pPr>
            <a:endParaRPr lang="en-US" sz="1200">
              <a:ea typeface="+mn-lt"/>
              <a:cs typeface="+mn-lt"/>
            </a:endParaRPr>
          </a:p>
          <a:p>
            <a:pPr lvl="1"/>
            <a:endParaRPr lang="en-US" sz="1200">
              <a:ea typeface="+mn-lt"/>
              <a:cs typeface="+mn-lt"/>
            </a:endParaRPr>
          </a:p>
          <a:p>
            <a:pPr marL="1257300" lvl="2" indent="-342900">
              <a:buFont typeface="Arial"/>
              <a:buChar char="•"/>
            </a:pPr>
            <a:endParaRPr lang="en-US" sz="1200">
              <a:solidFill>
                <a:srgbClr val="FFFFFF"/>
              </a:solidFill>
            </a:endParaRPr>
          </a:p>
          <a:p>
            <a:pPr lvl="1"/>
            <a:endParaRPr lang="en-US"/>
          </a:p>
          <a:p>
            <a:endParaRPr lang="en-US"/>
          </a:p>
        </p:txBody>
      </p:sp>
      <p:sp>
        <p:nvSpPr>
          <p:cNvPr id="5" name="TextBox 4">
            <a:extLst>
              <a:ext uri="{FF2B5EF4-FFF2-40B4-BE49-F238E27FC236}">
                <a16:creationId xmlns:a16="http://schemas.microsoft.com/office/drawing/2014/main" id="{2887822C-DC37-E762-E1DC-7763E476E1FE}"/>
              </a:ext>
            </a:extLst>
          </p:cNvPr>
          <p:cNvSpPr txBox="1"/>
          <p:nvPr/>
        </p:nvSpPr>
        <p:spPr>
          <a:xfrm>
            <a:off x="483898" y="761999"/>
            <a:ext cx="10551196" cy="65248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a:latin typeface="Söhne"/>
                <a:ea typeface="Söhne"/>
                <a:cs typeface="Söhne"/>
              </a:rPr>
              <a:t>Transfer device from CPU memory to the GPU device:</a:t>
            </a:r>
            <a:r>
              <a:rPr lang="en-US" sz="1600">
                <a:latin typeface="Söhne"/>
                <a:ea typeface="+mn-lt"/>
                <a:cs typeface="+mn-lt"/>
              </a:rPr>
              <a:t> </a:t>
            </a:r>
            <a:r>
              <a:rPr lang="en-US" sz="1600">
                <a:ea typeface="+mn-lt"/>
                <a:cs typeface="+mn-lt"/>
              </a:rPr>
              <a:t>In order to use the GPU for faster computations, we need to transfer the device from CPU memory to the GPU device</a:t>
            </a:r>
            <a:r>
              <a:rPr lang="en-US" sz="1600">
                <a:solidFill>
                  <a:srgbClr val="374151"/>
                </a:solidFill>
                <a:ea typeface="+mn-lt"/>
                <a:cs typeface="+mn-lt"/>
              </a:rPr>
              <a:t>..</a:t>
            </a:r>
          </a:p>
          <a:p>
            <a:pPr marL="342900" indent="-342900">
              <a:buAutoNum type="arabicPeriod"/>
            </a:pPr>
            <a:r>
              <a:rPr lang="en-US" sz="1600">
                <a:latin typeface="Söhne"/>
              </a:rPr>
              <a:t>Load the optimized TRT models for road following and collision avoidance: </a:t>
            </a:r>
            <a:r>
              <a:rPr lang="en-US" sz="1600">
                <a:ea typeface="+mn-lt"/>
                <a:cs typeface="+mn-lt"/>
              </a:rPr>
              <a:t>We need to load the well-trained models for both road following and collision avoidance into our notebook. These models are already optimized for use with </a:t>
            </a:r>
            <a:r>
              <a:rPr lang="en-US" sz="1600" err="1">
                <a:ea typeface="+mn-lt"/>
                <a:cs typeface="+mn-lt"/>
              </a:rPr>
              <a:t>TensorRT</a:t>
            </a:r>
            <a:r>
              <a:rPr lang="en-US" sz="1600">
                <a:ea typeface="+mn-lt"/>
                <a:cs typeface="+mn-lt"/>
              </a:rPr>
              <a:t> (TRT) for faster inference times.</a:t>
            </a:r>
            <a:endParaRPr lang="en-US" sz="1600"/>
          </a:p>
          <a:p>
            <a:pPr marL="342900" indent="-342900">
              <a:buAutoNum type="arabicPeriod"/>
            </a:pPr>
            <a:r>
              <a:rPr lang="en-US" sz="1600">
                <a:latin typeface="Söhne"/>
              </a:rPr>
              <a:t>Define the pre-processing function:</a:t>
            </a:r>
            <a:r>
              <a:rPr lang="en-US" sz="1600">
                <a:latin typeface="Söhne"/>
                <a:ea typeface="+mn-lt"/>
                <a:cs typeface="+mn-lt"/>
              </a:rPr>
              <a:t> </a:t>
            </a:r>
            <a:r>
              <a:rPr lang="en-US" sz="1600">
                <a:ea typeface="+mn-lt"/>
                <a:cs typeface="+mn-lt"/>
              </a:rPr>
              <a:t>Since the format of the camera output doesn't match the format required by the neural network models, we need to define a pre-processing function to convert the image data to the correct format. This involves converting from HWC layout to CHW layout, normalizing using the same parameters as during training, transferring the data from CPU memory to GPU memory, and adding a batch dimension.</a:t>
            </a:r>
          </a:p>
          <a:p>
            <a:pPr marL="342900" indent="-342900">
              <a:buAutoNum type="arabicPeriod"/>
            </a:pPr>
            <a:r>
              <a:rPr lang="en-US" sz="1600">
                <a:ea typeface="+mn-lt"/>
                <a:cs typeface="+mn-lt"/>
              </a:rPr>
              <a:t>Display the camera output: We'll use the </a:t>
            </a:r>
            <a:r>
              <a:rPr lang="en-US" sz="1600" err="1">
                <a:ea typeface="+mn-lt"/>
                <a:cs typeface="+mn-lt"/>
              </a:rPr>
              <a:t>JetBot</a:t>
            </a:r>
            <a:r>
              <a:rPr lang="en-US" sz="1600">
                <a:ea typeface="+mn-lt"/>
                <a:cs typeface="+mn-lt"/>
              </a:rPr>
              <a:t> Camera class to display the camera output in our notebook.</a:t>
            </a:r>
          </a:p>
          <a:p>
            <a:pPr marL="342900" indent="-342900">
              <a:buAutoNum type="arabicPeriod"/>
            </a:pPr>
            <a:r>
              <a:rPr lang="en-US" sz="1600">
                <a:ea typeface="+mn-lt"/>
                <a:cs typeface="+mn-lt"/>
              </a:rPr>
              <a:t>Define sliders to control the </a:t>
            </a:r>
            <a:r>
              <a:rPr lang="en-US" sz="1600" err="1">
                <a:ea typeface="+mn-lt"/>
                <a:cs typeface="+mn-lt"/>
              </a:rPr>
              <a:t>JetBot</a:t>
            </a:r>
            <a:r>
              <a:rPr lang="en-US" sz="1600">
                <a:ea typeface="+mn-lt"/>
                <a:cs typeface="+mn-lt"/>
              </a:rPr>
              <a:t>: We can use sliders to control various aspects of the </a:t>
            </a:r>
            <a:r>
              <a:rPr lang="en-US" sz="1600" err="1">
                <a:ea typeface="+mn-lt"/>
                <a:cs typeface="+mn-lt"/>
              </a:rPr>
              <a:t>JetBot's</a:t>
            </a:r>
            <a:r>
              <a:rPr lang="en-US" sz="1600">
                <a:ea typeface="+mn-lt"/>
                <a:cs typeface="+mn-lt"/>
              </a:rPr>
              <a:t> behavior, </a:t>
            </a:r>
            <a:r>
              <a:rPr lang="en-US" sz="1600">
                <a:latin typeface="Söhne"/>
              </a:rPr>
              <a:t>such as speed control, steering gain, steering bias, etc.</a:t>
            </a:r>
          </a:p>
          <a:p>
            <a:pPr marL="342900" indent="-342900">
              <a:buAutoNum type="arabicPeriod"/>
            </a:pPr>
            <a:r>
              <a:rPr lang="en-US" sz="1600">
                <a:latin typeface="Söhne"/>
              </a:rPr>
              <a:t>Implement road following behavior: We'll use the well-trained road following model to implement the </a:t>
            </a:r>
            <a:r>
              <a:rPr lang="en-US" sz="1600" err="1">
                <a:latin typeface="Söhne"/>
              </a:rPr>
              <a:t>JetBot's</a:t>
            </a:r>
            <a:r>
              <a:rPr lang="en-US" sz="1600">
                <a:latin typeface="Söhne"/>
              </a:rPr>
              <a:t> road following behavior. This involves calculating the steering angle based on the output of the model and adjusting the motor speeds accordingly.</a:t>
            </a:r>
          </a:p>
          <a:p>
            <a:pPr marL="342900" indent="-342900">
              <a:buAutoNum type="arabicPeriod"/>
            </a:pPr>
            <a:r>
              <a:rPr lang="en-US" sz="1600">
                <a:latin typeface="Söhne"/>
              </a:rPr>
              <a:t>Implement collision avoidance behavior: We'll use the well-trained collision avoidance model to implement the </a:t>
            </a:r>
            <a:r>
              <a:rPr lang="en-US" sz="1600" err="1">
                <a:latin typeface="Söhne"/>
              </a:rPr>
              <a:t>JetBot's</a:t>
            </a:r>
            <a:r>
              <a:rPr lang="en-US" sz="1600">
                <a:latin typeface="Söhne"/>
              </a:rPr>
              <a:t> collision avoidance behavior. This involves detecting obstacles in the camera output and stopping the </a:t>
            </a:r>
            <a:r>
              <a:rPr lang="en-US" sz="1600" err="1">
                <a:latin typeface="Söhne"/>
              </a:rPr>
              <a:t>JetBot</a:t>
            </a:r>
            <a:r>
              <a:rPr lang="en-US" sz="1600">
                <a:latin typeface="Söhne"/>
              </a:rPr>
              <a:t> if an obstacle is detected</a:t>
            </a:r>
          </a:p>
          <a:p>
            <a:pPr marL="342900" indent="-342900">
              <a:buFont typeface="Arial"/>
              <a:buAutoNum type="arabicPeriod"/>
            </a:pPr>
            <a:r>
              <a:rPr lang="en-US" sz="1600">
                <a:latin typeface="Söhne"/>
              </a:rPr>
              <a:t>Combine road following and collision </a:t>
            </a:r>
            <a:r>
              <a:rPr lang="en-US" sz="1600" err="1">
                <a:latin typeface="Söhne"/>
              </a:rPr>
              <a:t>avoidance:Finally</a:t>
            </a:r>
            <a:r>
              <a:rPr lang="en-US" sz="1600">
                <a:latin typeface="Söhne"/>
              </a:rPr>
              <a:t>, we'll combine the road following and collision avoidance behaviors so that the </a:t>
            </a:r>
            <a:r>
              <a:rPr lang="en-US" sz="1600" err="1">
                <a:latin typeface="Söhne"/>
              </a:rPr>
              <a:t>JetBot</a:t>
            </a:r>
            <a:r>
              <a:rPr lang="en-US" sz="1600">
                <a:latin typeface="Söhne"/>
              </a:rPr>
              <a:t> can both follow the road and avoid obstacles at the same time.</a:t>
            </a:r>
          </a:p>
          <a:p>
            <a:pPr marL="342900" indent="-342900">
              <a:buFontTx/>
              <a:buAutoNum type="arabicPeriod"/>
            </a:pPr>
            <a:endParaRPr lang="en-US">
              <a:solidFill>
                <a:srgbClr val="FFFFFF"/>
              </a:solidFill>
              <a:ea typeface="+mn-lt"/>
              <a:cs typeface="+mn-lt"/>
            </a:endParaRPr>
          </a:p>
          <a:p>
            <a:pPr marL="342900" indent="-342900">
              <a:buFont typeface="Arial"/>
              <a:buChar char="•"/>
            </a:pPr>
            <a:endParaRPr lang="en-US" sz="1200">
              <a:solidFill>
                <a:srgbClr val="374151"/>
              </a:solidFill>
            </a:endParaRPr>
          </a:p>
          <a:p>
            <a:pPr marL="342900" indent="-342900">
              <a:buAutoNum type="arabicPeriod"/>
            </a:pPr>
            <a:endParaRPr lang="en-US">
              <a:solidFill>
                <a:srgbClr val="FFFFFF"/>
              </a:solidFill>
            </a:endParaRPr>
          </a:p>
          <a:p>
            <a:pPr marL="342900" indent="-342900">
              <a:buAutoNum type="arabicPeriod"/>
            </a:pPr>
            <a:endParaRPr lang="en-US">
              <a:solidFill>
                <a:srgbClr val="FFFFFF"/>
              </a:solidFill>
            </a:endParaRPr>
          </a:p>
          <a:p>
            <a:pPr marL="342900" indent="-342900">
              <a:buAutoNum type="arabicPeriod"/>
            </a:pPr>
            <a:endParaRPr lang="en-US">
              <a:solidFill>
                <a:srgbClr val="FFFFFF"/>
              </a:solidFill>
            </a:endParaRPr>
          </a:p>
          <a:p>
            <a:pPr marL="342900" indent="-342900">
              <a:buAutoNum type="arabicPeriod"/>
            </a:pPr>
            <a:endParaRPr lang="en-US">
              <a:solidFill>
                <a:srgbClr val="374151"/>
              </a:solidFill>
            </a:endParaRPr>
          </a:p>
        </p:txBody>
      </p:sp>
    </p:spTree>
    <p:extLst>
      <p:ext uri="{BB962C8B-B14F-4D97-AF65-F5344CB8AC3E}">
        <p14:creationId xmlns:p14="http://schemas.microsoft.com/office/powerpoint/2010/main" val="2309956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8" name="Freeform: Shape 1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3" name="Rectangle 2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CECC45-81E0-D11D-B000-B1DAF5C186E7}"/>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pPr>
              <a:lnSpc>
                <a:spcPct val="100000"/>
              </a:lnSpc>
            </a:pPr>
            <a:r>
              <a:rPr lang="en-US" sz="3600"/>
              <a:t>Load the trained model</a:t>
            </a:r>
          </a:p>
        </p:txBody>
      </p:sp>
      <p:pic>
        <p:nvPicPr>
          <p:cNvPr id="2" name="Picture 2" descr="Graphical user interface, text, application, email&#10;&#10;Description automatically generated">
            <a:extLst>
              <a:ext uri="{FF2B5EF4-FFF2-40B4-BE49-F238E27FC236}">
                <a16:creationId xmlns:a16="http://schemas.microsoft.com/office/drawing/2014/main" id="{D6BF2128-0411-8254-578F-90591FEA90BC}"/>
              </a:ext>
            </a:extLst>
          </p:cNvPr>
          <p:cNvPicPr>
            <a:picLocks noChangeAspect="1"/>
          </p:cNvPicPr>
          <p:nvPr/>
        </p:nvPicPr>
        <p:blipFill>
          <a:blip r:embed="rId2"/>
          <a:stretch>
            <a:fillRect/>
          </a:stretch>
        </p:blipFill>
        <p:spPr>
          <a:xfrm>
            <a:off x="5868582" y="1024475"/>
            <a:ext cx="5967353" cy="1581261"/>
          </a:xfrm>
          <a:custGeom>
            <a:avLst/>
            <a:gdLst/>
            <a:ahLst/>
            <a:cxnLst/>
            <a:rect l="l" t="t" r="r" b="b"/>
            <a:pathLst>
              <a:path w="5634852" h="2287247">
                <a:moveTo>
                  <a:pt x="0" y="0"/>
                </a:moveTo>
                <a:lnTo>
                  <a:pt x="5634852" y="0"/>
                </a:lnTo>
                <a:lnTo>
                  <a:pt x="5634852" y="2287247"/>
                </a:lnTo>
                <a:lnTo>
                  <a:pt x="0" y="2287247"/>
                </a:lnTo>
                <a:close/>
              </a:path>
            </a:pathLst>
          </a:custGeom>
        </p:spPr>
      </p:pic>
      <p:pic>
        <p:nvPicPr>
          <p:cNvPr id="3" name="Picture 3" descr="Graphical user interface, text, application&#10;&#10;Description automatically generated">
            <a:extLst>
              <a:ext uri="{FF2B5EF4-FFF2-40B4-BE49-F238E27FC236}">
                <a16:creationId xmlns:a16="http://schemas.microsoft.com/office/drawing/2014/main" id="{4B8BF2A2-2C6C-4742-6062-001E0CF9EC2E}"/>
              </a:ext>
            </a:extLst>
          </p:cNvPr>
          <p:cNvPicPr>
            <a:picLocks noChangeAspect="1"/>
          </p:cNvPicPr>
          <p:nvPr/>
        </p:nvPicPr>
        <p:blipFill>
          <a:blip r:embed="rId3"/>
          <a:stretch>
            <a:fillRect/>
          </a:stretch>
        </p:blipFill>
        <p:spPr>
          <a:xfrm>
            <a:off x="5880040" y="2825857"/>
            <a:ext cx="5984542" cy="796360"/>
          </a:xfrm>
          <a:custGeom>
            <a:avLst/>
            <a:gdLst/>
            <a:ahLst/>
            <a:cxnLst/>
            <a:rect l="l" t="t" r="r" b="b"/>
            <a:pathLst>
              <a:path w="5634852" h="2287247">
                <a:moveTo>
                  <a:pt x="0" y="0"/>
                </a:moveTo>
                <a:lnTo>
                  <a:pt x="5634852" y="0"/>
                </a:lnTo>
                <a:lnTo>
                  <a:pt x="5634852" y="2287247"/>
                </a:lnTo>
                <a:lnTo>
                  <a:pt x="0" y="2287247"/>
                </a:lnTo>
                <a:close/>
              </a:path>
            </a:pathLst>
          </a:custGeom>
        </p:spPr>
      </p:pic>
      <p:sp>
        <p:nvSpPr>
          <p:cNvPr id="25" name="Rectangle 24">
            <a:extLst>
              <a:ext uri="{FF2B5EF4-FFF2-40B4-BE49-F238E27FC236}">
                <a16:creationId xmlns:a16="http://schemas.microsoft.com/office/drawing/2014/main" id="{E4BB252D-BA31-4505-A0AD-9E55134E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BBE84FC4-8EA5-3CD6-53AE-B55B12920DC4}"/>
              </a:ext>
            </a:extLst>
          </p:cNvPr>
          <p:cNvPicPr>
            <a:picLocks noChangeAspect="1"/>
          </p:cNvPicPr>
          <p:nvPr/>
        </p:nvPicPr>
        <p:blipFill>
          <a:blip r:embed="rId4"/>
          <a:stretch>
            <a:fillRect/>
          </a:stretch>
        </p:blipFill>
        <p:spPr>
          <a:xfrm>
            <a:off x="5874311" y="3830183"/>
            <a:ext cx="5955895" cy="2021223"/>
          </a:xfrm>
          <a:custGeom>
            <a:avLst/>
            <a:gdLst/>
            <a:ahLst/>
            <a:cxnLst/>
            <a:rect l="l" t="t" r="r" b="b"/>
            <a:pathLst>
              <a:path w="5634852" h="2287247">
                <a:moveTo>
                  <a:pt x="0" y="0"/>
                </a:moveTo>
                <a:lnTo>
                  <a:pt x="5634852" y="0"/>
                </a:lnTo>
                <a:lnTo>
                  <a:pt x="5634852" y="2287247"/>
                </a:lnTo>
                <a:lnTo>
                  <a:pt x="0" y="2287247"/>
                </a:lnTo>
                <a:close/>
              </a:path>
            </a:pathLst>
          </a:custGeom>
        </p:spPr>
      </p:pic>
      <p:sp>
        <p:nvSpPr>
          <p:cNvPr id="27" name="Rectangle 26">
            <a:extLst>
              <a:ext uri="{FF2B5EF4-FFF2-40B4-BE49-F238E27FC236}">
                <a16:creationId xmlns:a16="http://schemas.microsoft.com/office/drawing/2014/main" id="{F06F25AB-C6A7-4ED5-B2EC-1B9226D83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81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4" name="Freeform: Shape 3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3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3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7" name="Group 3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9" name="Freeform: Shape 3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8" name="Rectangle 4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CECC45-81E0-D11D-B000-B1DAF5C186E7}"/>
              </a:ext>
            </a:extLst>
          </p:cNvPr>
          <p:cNvSpPr>
            <a:spLocks noGrp="1"/>
          </p:cNvSpPr>
          <p:nvPr>
            <p:ph type="title"/>
          </p:nvPr>
        </p:nvSpPr>
        <p:spPr>
          <a:xfrm>
            <a:off x="550864" y="1051551"/>
            <a:ext cx="3565524" cy="2384898"/>
          </a:xfrm>
        </p:spPr>
        <p:txBody>
          <a:bodyPr vert="horz" wrap="square" lIns="0" tIns="0" rIns="0" bIns="0" rtlCol="0" anchor="b" anchorCtr="0">
            <a:normAutofit/>
          </a:bodyPr>
          <a:lstStyle/>
          <a:p>
            <a:pPr>
              <a:lnSpc>
                <a:spcPct val="100000"/>
              </a:lnSpc>
            </a:pPr>
            <a:r>
              <a:rPr lang="en-US" sz="4400" kern="1200">
                <a:latin typeface="+mj-lt"/>
                <a:ea typeface="+mj-ea"/>
                <a:cs typeface="+mj-cs"/>
              </a:rPr>
              <a:t>Create the </a:t>
            </a:r>
            <a:r>
              <a:rPr lang="en-US" sz="4400"/>
              <a:t>Preprocessing</a:t>
            </a:r>
            <a:r>
              <a:rPr lang="en-US" sz="4400" kern="1200">
                <a:latin typeface="+mj-lt"/>
                <a:ea typeface="+mj-ea"/>
                <a:cs typeface="+mj-cs"/>
              </a:rPr>
              <a:t> </a:t>
            </a:r>
            <a:r>
              <a:rPr lang="en-US" sz="4400"/>
              <a:t>Function</a:t>
            </a:r>
            <a:endParaRPr lang="en-US" sz="4400" kern="1200">
              <a:latin typeface="+mj-lt"/>
              <a:ea typeface="+mj-ea"/>
              <a:cs typeface="+mj-cs"/>
            </a:endParaRPr>
          </a:p>
        </p:txBody>
      </p:sp>
      <p:grpSp>
        <p:nvGrpSpPr>
          <p:cNvPr id="69" name="Group 45">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47" name="Freeform: Shape 46">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47">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6" descr="Text&#10;&#10;Description automatically generated">
            <a:extLst>
              <a:ext uri="{FF2B5EF4-FFF2-40B4-BE49-F238E27FC236}">
                <a16:creationId xmlns:a16="http://schemas.microsoft.com/office/drawing/2014/main" id="{C6587D79-236F-46B6-2394-77F30A84FBE8}"/>
              </a:ext>
            </a:extLst>
          </p:cNvPr>
          <p:cNvPicPr>
            <a:picLocks noChangeAspect="1"/>
          </p:cNvPicPr>
          <p:nvPr/>
        </p:nvPicPr>
        <p:blipFill rotWithShape="1">
          <a:blip r:embed="rId2"/>
          <a:srcRect t="998" r="-2" b="-2"/>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50" name="Rectangle 49">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51">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1919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 name="Group 8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3" name="Freeform: Shape 8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8" name="Rectangle 8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2" name="Group 91">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93" name="Freeform: Shape 92">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Oval 93">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6" name="Group 95">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97"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 name="Picture 2" descr="Graphical user interface, text, application&#10;&#10;Description automatically generated">
            <a:extLst>
              <a:ext uri="{FF2B5EF4-FFF2-40B4-BE49-F238E27FC236}">
                <a16:creationId xmlns:a16="http://schemas.microsoft.com/office/drawing/2014/main" id="{2136DF9F-ECE4-03E6-5E5E-31747EDD48C7}"/>
              </a:ext>
            </a:extLst>
          </p:cNvPr>
          <p:cNvPicPr>
            <a:picLocks noChangeAspect="1"/>
          </p:cNvPicPr>
          <p:nvPr/>
        </p:nvPicPr>
        <p:blipFill>
          <a:blip r:embed="rId2"/>
          <a:stretch>
            <a:fillRect/>
          </a:stretch>
        </p:blipFill>
        <p:spPr>
          <a:xfrm>
            <a:off x="90453" y="131226"/>
            <a:ext cx="7345363" cy="3801224"/>
          </a:xfrm>
          <a:custGeom>
            <a:avLst/>
            <a:gdLst/>
            <a:ahLst/>
            <a:cxnLst/>
            <a:rect l="l" t="t" r="r" b="b"/>
            <a:pathLst>
              <a:path w="7345363" h="5761037">
                <a:moveTo>
                  <a:pt x="0" y="0"/>
                </a:moveTo>
                <a:lnTo>
                  <a:pt x="7345363" y="0"/>
                </a:lnTo>
                <a:lnTo>
                  <a:pt x="7345363" y="5761037"/>
                </a:lnTo>
                <a:lnTo>
                  <a:pt x="0" y="5761037"/>
                </a:lnTo>
                <a:close/>
              </a:path>
            </a:pathLst>
          </a:custGeom>
        </p:spPr>
      </p:pic>
      <p:pic>
        <p:nvPicPr>
          <p:cNvPr id="3" name="Picture 3">
            <a:extLst>
              <a:ext uri="{FF2B5EF4-FFF2-40B4-BE49-F238E27FC236}">
                <a16:creationId xmlns:a16="http://schemas.microsoft.com/office/drawing/2014/main" id="{5A769B09-1CF3-F08C-0705-FCDBB0388221}"/>
              </a:ext>
            </a:extLst>
          </p:cNvPr>
          <p:cNvPicPr>
            <a:picLocks noChangeAspect="1"/>
          </p:cNvPicPr>
          <p:nvPr/>
        </p:nvPicPr>
        <p:blipFill>
          <a:blip r:embed="rId3"/>
          <a:stretch>
            <a:fillRect/>
          </a:stretch>
        </p:blipFill>
        <p:spPr>
          <a:xfrm>
            <a:off x="5532234" y="1512929"/>
            <a:ext cx="6570386" cy="5184258"/>
          </a:xfrm>
          <a:prstGeom prst="rect">
            <a:avLst/>
          </a:prstGeom>
        </p:spPr>
      </p:pic>
      <p:sp>
        <p:nvSpPr>
          <p:cNvPr id="8" name="TextBox 7">
            <a:extLst>
              <a:ext uri="{FF2B5EF4-FFF2-40B4-BE49-F238E27FC236}">
                <a16:creationId xmlns:a16="http://schemas.microsoft.com/office/drawing/2014/main" id="{A7B27F3E-BF77-6441-0F04-D5703A5C5F78}"/>
              </a:ext>
            </a:extLst>
          </p:cNvPr>
          <p:cNvSpPr txBox="1"/>
          <p:nvPr/>
        </p:nvSpPr>
        <p:spPr>
          <a:xfrm>
            <a:off x="736217" y="4852737"/>
            <a:ext cx="3174045" cy="707886"/>
          </a:xfrm>
          <a:prstGeom prst="rect">
            <a:avLst/>
          </a:prstGeom>
          <a:solidFill>
            <a:schemeClr val="bg2">
              <a:lumMod val="50000"/>
              <a:lumOff val="50000"/>
            </a:schemeClr>
          </a:solidFill>
          <a:ln>
            <a:solidFill>
              <a:schemeClr val="bg2">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Control Slider</a:t>
            </a:r>
          </a:p>
        </p:txBody>
      </p:sp>
    </p:spTree>
    <p:extLst>
      <p:ext uri="{BB962C8B-B14F-4D97-AF65-F5344CB8AC3E}">
        <p14:creationId xmlns:p14="http://schemas.microsoft.com/office/powerpoint/2010/main" val="4180644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4" name="Freeform: Shape 3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3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3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7" name="Group 3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9" name="Freeform: Shape 3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8" name="Rectangle 4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CECC45-81E0-D11D-B000-B1DAF5C186E7}"/>
              </a:ext>
            </a:extLst>
          </p:cNvPr>
          <p:cNvSpPr>
            <a:spLocks noGrp="1"/>
          </p:cNvSpPr>
          <p:nvPr>
            <p:ph type="title"/>
          </p:nvPr>
        </p:nvSpPr>
        <p:spPr>
          <a:xfrm>
            <a:off x="6709888" y="2506798"/>
            <a:ext cx="5307235" cy="2081245"/>
          </a:xfrm>
          <a:solidFill>
            <a:schemeClr val="bg2">
              <a:lumMod val="50000"/>
              <a:lumOff val="50000"/>
            </a:schemeClr>
          </a:solidFill>
          <a:ln>
            <a:solidFill>
              <a:schemeClr val="bg2">
                <a:lumMod val="50000"/>
                <a:lumOff val="50000"/>
              </a:schemeClr>
            </a:solidFill>
          </a:ln>
        </p:spPr>
        <p:txBody>
          <a:bodyPr vert="horz" wrap="square" lIns="0" tIns="0" rIns="0" bIns="0" rtlCol="0" anchor="b" anchorCtr="0">
            <a:noAutofit/>
          </a:bodyPr>
          <a:lstStyle/>
          <a:p>
            <a:r>
              <a:rPr lang="en-US" sz="2000">
                <a:ea typeface="+mj-lt"/>
                <a:cs typeface="+mj-lt"/>
              </a:rPr>
              <a:t>1. Pre-process the camera image</a:t>
            </a:r>
            <a:br>
              <a:rPr lang="en-US" sz="2000">
                <a:ea typeface="+mj-lt"/>
                <a:cs typeface="+mj-lt"/>
              </a:rPr>
            </a:br>
            <a:endParaRPr lang="en-US" sz="2000"/>
          </a:p>
          <a:p>
            <a:r>
              <a:rPr lang="en-US" sz="2000">
                <a:ea typeface="+mj-lt"/>
                <a:cs typeface="+mj-lt"/>
              </a:rPr>
              <a:t>2. Execute the neural network</a:t>
            </a:r>
            <a:br>
              <a:rPr lang="en-US" sz="2000">
                <a:ea typeface="+mj-lt"/>
                <a:cs typeface="+mj-lt"/>
              </a:rPr>
            </a:br>
            <a:endParaRPr lang="en-US" sz="2000"/>
          </a:p>
          <a:p>
            <a:pPr>
              <a:lnSpc>
                <a:spcPct val="100000"/>
              </a:lnSpc>
            </a:pPr>
            <a:r>
              <a:rPr lang="en-US" sz="2000">
                <a:ea typeface="+mj-lt"/>
                <a:cs typeface="+mj-lt"/>
              </a:rPr>
              <a:t>3. While </a:t>
            </a:r>
            <a:r>
              <a:rPr lang="en-US" sz="2000" kern="1200">
                <a:ea typeface="+mj-lt"/>
                <a:cs typeface="+mj-lt"/>
              </a:rPr>
              <a:t>the </a:t>
            </a:r>
            <a:r>
              <a:rPr lang="en-US" sz="2000">
                <a:ea typeface="+mj-lt"/>
                <a:cs typeface="+mj-lt"/>
              </a:rPr>
              <a:t>neural network output indicates we're blocked, it will stop, otherwise it goes forward.</a:t>
            </a:r>
            <a:endParaRPr lang="en-US" sz="2000"/>
          </a:p>
        </p:txBody>
      </p:sp>
      <p:grpSp>
        <p:nvGrpSpPr>
          <p:cNvPr id="69" name="Group 45">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47" name="Freeform: Shape 46">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47">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0" name="Rectangle 49">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51">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 name="Picture 2" descr="Graphical user interface, text, application&#10;&#10;Description automatically generated">
            <a:extLst>
              <a:ext uri="{FF2B5EF4-FFF2-40B4-BE49-F238E27FC236}">
                <a16:creationId xmlns:a16="http://schemas.microsoft.com/office/drawing/2014/main" id="{7566B192-5116-8731-D68B-258D72C6E14F}"/>
              </a:ext>
            </a:extLst>
          </p:cNvPr>
          <p:cNvPicPr>
            <a:picLocks noChangeAspect="1"/>
          </p:cNvPicPr>
          <p:nvPr/>
        </p:nvPicPr>
        <p:blipFill>
          <a:blip r:embed="rId2"/>
          <a:stretch>
            <a:fillRect/>
          </a:stretch>
        </p:blipFill>
        <p:spPr>
          <a:xfrm>
            <a:off x="3481136" y="127820"/>
            <a:ext cx="3069772" cy="941787"/>
          </a:xfrm>
          <a:prstGeom prst="rect">
            <a:avLst/>
          </a:prstGeom>
        </p:spPr>
      </p:pic>
      <p:pic>
        <p:nvPicPr>
          <p:cNvPr id="3" name="Picture 3" descr="Text&#10;&#10;Description automatically generated">
            <a:extLst>
              <a:ext uri="{FF2B5EF4-FFF2-40B4-BE49-F238E27FC236}">
                <a16:creationId xmlns:a16="http://schemas.microsoft.com/office/drawing/2014/main" id="{7C6FB09F-E99E-9B53-4D1D-2287C43D1235}"/>
              </a:ext>
            </a:extLst>
          </p:cNvPr>
          <p:cNvPicPr>
            <a:picLocks noChangeAspect="1"/>
          </p:cNvPicPr>
          <p:nvPr/>
        </p:nvPicPr>
        <p:blipFill>
          <a:blip r:embed="rId3"/>
          <a:stretch>
            <a:fillRect/>
          </a:stretch>
        </p:blipFill>
        <p:spPr>
          <a:xfrm>
            <a:off x="266986" y="1170347"/>
            <a:ext cx="6283922" cy="4746477"/>
          </a:xfrm>
          <a:prstGeom prst="rect">
            <a:avLst/>
          </a:prstGeom>
        </p:spPr>
      </p:pic>
      <p:pic>
        <p:nvPicPr>
          <p:cNvPr id="4" name="Picture 6" descr="A picture containing graphical user interface&#10;&#10;Description automatically generated">
            <a:extLst>
              <a:ext uri="{FF2B5EF4-FFF2-40B4-BE49-F238E27FC236}">
                <a16:creationId xmlns:a16="http://schemas.microsoft.com/office/drawing/2014/main" id="{2E538231-E735-A8B5-023C-BF781B2D4639}"/>
              </a:ext>
            </a:extLst>
          </p:cNvPr>
          <p:cNvPicPr>
            <a:picLocks noChangeAspect="1"/>
          </p:cNvPicPr>
          <p:nvPr/>
        </p:nvPicPr>
        <p:blipFill>
          <a:blip r:embed="rId4"/>
          <a:stretch>
            <a:fillRect/>
          </a:stretch>
        </p:blipFill>
        <p:spPr>
          <a:xfrm>
            <a:off x="266986" y="6040778"/>
            <a:ext cx="9561094" cy="540143"/>
          </a:xfrm>
          <a:prstGeom prst="rect">
            <a:avLst/>
          </a:prstGeom>
        </p:spPr>
      </p:pic>
      <p:sp>
        <p:nvSpPr>
          <p:cNvPr id="9" name="Title 5">
            <a:extLst>
              <a:ext uri="{FF2B5EF4-FFF2-40B4-BE49-F238E27FC236}">
                <a16:creationId xmlns:a16="http://schemas.microsoft.com/office/drawing/2014/main" id="{A6FD1E22-570F-6E01-109A-2F028951B8D5}"/>
              </a:ext>
            </a:extLst>
          </p:cNvPr>
          <p:cNvSpPr txBox="1">
            <a:spLocks/>
          </p:cNvSpPr>
          <p:nvPr/>
        </p:nvSpPr>
        <p:spPr>
          <a:xfrm>
            <a:off x="9961851" y="6171273"/>
            <a:ext cx="2052980" cy="287967"/>
          </a:xfrm>
          <a:prstGeom prst="rect">
            <a:avLst/>
          </a:prstGeom>
          <a:solidFill>
            <a:schemeClr val="bg2">
              <a:lumMod val="50000"/>
              <a:lumOff val="50000"/>
            </a:schemeClr>
          </a:solidFill>
          <a:ln>
            <a:solidFill>
              <a:schemeClr val="bg2">
                <a:lumMod val="50000"/>
                <a:lumOff val="50000"/>
              </a:schemeClr>
            </a:solidFill>
          </a:ln>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2000">
                <a:ea typeface="+mj-lt"/>
                <a:cs typeface="+mj-lt"/>
              </a:rPr>
              <a:t>Observe Function</a:t>
            </a:r>
            <a:endParaRPr lang="en-US"/>
          </a:p>
        </p:txBody>
      </p:sp>
      <p:sp>
        <p:nvSpPr>
          <p:cNvPr id="11" name="Title 5">
            <a:extLst>
              <a:ext uri="{FF2B5EF4-FFF2-40B4-BE49-F238E27FC236}">
                <a16:creationId xmlns:a16="http://schemas.microsoft.com/office/drawing/2014/main" id="{520BBBE7-1C88-B9B4-212D-DA63E7D0C58C}"/>
              </a:ext>
            </a:extLst>
          </p:cNvPr>
          <p:cNvSpPr txBox="1">
            <a:spLocks/>
          </p:cNvSpPr>
          <p:nvPr/>
        </p:nvSpPr>
        <p:spPr>
          <a:xfrm>
            <a:off x="6711032" y="496951"/>
            <a:ext cx="1497236" cy="299425"/>
          </a:xfrm>
          <a:prstGeom prst="rect">
            <a:avLst/>
          </a:prstGeom>
          <a:solidFill>
            <a:schemeClr val="bg2">
              <a:lumMod val="50000"/>
              <a:lumOff val="50000"/>
            </a:schemeClr>
          </a:solidFill>
          <a:ln>
            <a:solidFill>
              <a:schemeClr val="bg2">
                <a:lumMod val="50000"/>
                <a:lumOff val="50000"/>
              </a:schemeClr>
            </a:solidFill>
          </a:ln>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2000">
                <a:ea typeface="+mj-lt"/>
                <a:cs typeface="+mj-lt"/>
              </a:rPr>
              <a:t>Create Robot</a:t>
            </a:r>
            <a:endParaRPr lang="en-US"/>
          </a:p>
        </p:txBody>
      </p:sp>
    </p:spTree>
    <p:extLst>
      <p:ext uri="{BB962C8B-B14F-4D97-AF65-F5344CB8AC3E}">
        <p14:creationId xmlns:p14="http://schemas.microsoft.com/office/powerpoint/2010/main" val="53355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700"/>
                                        <p:tgtEl>
                                          <p:spTgt spid="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1"/>
                                        </p:tgtEl>
                                        <p:attrNameLst>
                                          <p:attrName>style.visibility</p:attrName>
                                        </p:attrNameLst>
                                      </p:cBhvr>
                                      <p:to>
                                        <p:strVal val="visible"/>
                                      </p:to>
                                    </p:set>
                                    <p:animEffect transition="in" filter="fade">
                                      <p:cBhvr>
                                        <p:cTn id="13"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BF817-579E-46B7-B44C-2598C4AFF04A}"/>
              </a:ext>
            </a:extLst>
          </p:cNvPr>
          <p:cNvSpPr>
            <a:spLocks noGrp="1"/>
          </p:cNvSpPr>
          <p:nvPr>
            <p:ph type="dt" sz="half" idx="10"/>
          </p:nvPr>
        </p:nvSpPr>
        <p:spPr/>
        <p:txBody>
          <a:bodyPr/>
          <a:lstStyle/>
          <a:p>
            <a:r>
              <a:rPr lang="en-US"/>
              <a:t>Tuesday, February 2, 20XX</a:t>
            </a:r>
          </a:p>
        </p:txBody>
      </p:sp>
      <p:sp>
        <p:nvSpPr>
          <p:cNvPr id="5" name="TextBox 4">
            <a:extLst>
              <a:ext uri="{FF2B5EF4-FFF2-40B4-BE49-F238E27FC236}">
                <a16:creationId xmlns:a16="http://schemas.microsoft.com/office/drawing/2014/main" id="{835C8B7A-2F4F-28E2-1ED3-D641614F998B}"/>
              </a:ext>
            </a:extLst>
          </p:cNvPr>
          <p:cNvSpPr txBox="1"/>
          <p:nvPr/>
        </p:nvSpPr>
        <p:spPr>
          <a:xfrm>
            <a:off x="1229032" y="270386"/>
            <a:ext cx="9770805"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100">
                <a:solidFill>
                  <a:srgbClr val="FFFFFF"/>
                </a:solidFill>
                <a:latin typeface="Walbaum Display"/>
              </a:rPr>
              <a:t>DEMO </a:t>
            </a:r>
            <a:r>
              <a:rPr lang="en-US" sz="4100" err="1">
                <a:solidFill>
                  <a:srgbClr val="FFFFFF"/>
                </a:solidFill>
                <a:latin typeface="Walbaum Display"/>
              </a:rPr>
              <a:t>Jetbot</a:t>
            </a:r>
            <a:r>
              <a:rPr lang="en-US" sz="4100">
                <a:solidFill>
                  <a:srgbClr val="FFFFFF"/>
                </a:solidFill>
                <a:latin typeface="Walbaum Display"/>
              </a:rPr>
              <a:t> Training - </a:t>
            </a:r>
            <a:r>
              <a:rPr lang="en-US" sz="3600">
                <a:solidFill>
                  <a:srgbClr val="FFFFFF"/>
                </a:solidFill>
                <a:latin typeface="Walbaum Display"/>
              </a:rPr>
              <a:t>Road Following</a:t>
            </a:r>
            <a:endParaRPr lang="en-US"/>
          </a:p>
        </p:txBody>
      </p:sp>
    </p:spTree>
    <p:extLst>
      <p:ext uri="{BB962C8B-B14F-4D97-AF65-F5344CB8AC3E}">
        <p14:creationId xmlns:p14="http://schemas.microsoft.com/office/powerpoint/2010/main" val="349065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latin typeface="Walbaum Display"/>
              </a:rPr>
              <a:t>Jetbot Preparation</a:t>
            </a:r>
            <a:endParaRPr lang="en-US">
              <a:ea typeface="+mj-ea"/>
              <a:cs typeface="+mj-cs"/>
            </a:endParaRPr>
          </a:p>
        </p:txBody>
      </p:sp>
    </p:spTree>
    <p:extLst>
      <p:ext uri="{BB962C8B-B14F-4D97-AF65-F5344CB8AC3E}">
        <p14:creationId xmlns:p14="http://schemas.microsoft.com/office/powerpoint/2010/main" val="560021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BF817-579E-46B7-B44C-2598C4AFF04A}"/>
              </a:ext>
            </a:extLst>
          </p:cNvPr>
          <p:cNvSpPr>
            <a:spLocks noGrp="1"/>
          </p:cNvSpPr>
          <p:nvPr>
            <p:ph type="dt" sz="half" idx="10"/>
          </p:nvPr>
        </p:nvSpPr>
        <p:spPr/>
        <p:txBody>
          <a:bodyPr/>
          <a:lstStyle/>
          <a:p>
            <a:r>
              <a:rPr lang="en-US"/>
              <a:t>Tuesday, February 2, 20XX</a:t>
            </a:r>
          </a:p>
        </p:txBody>
      </p:sp>
      <p:sp>
        <p:nvSpPr>
          <p:cNvPr id="5" name="TextBox 4">
            <a:extLst>
              <a:ext uri="{FF2B5EF4-FFF2-40B4-BE49-F238E27FC236}">
                <a16:creationId xmlns:a16="http://schemas.microsoft.com/office/drawing/2014/main" id="{835C8B7A-2F4F-28E2-1ED3-D641614F998B}"/>
              </a:ext>
            </a:extLst>
          </p:cNvPr>
          <p:cNvSpPr txBox="1"/>
          <p:nvPr/>
        </p:nvSpPr>
        <p:spPr>
          <a:xfrm>
            <a:off x="1229032" y="270386"/>
            <a:ext cx="9770805"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100">
                <a:solidFill>
                  <a:srgbClr val="FFFFFF"/>
                </a:solidFill>
                <a:latin typeface="Walbaum Display"/>
              </a:rPr>
              <a:t>DEMO </a:t>
            </a:r>
            <a:r>
              <a:rPr lang="en-US" sz="4100" err="1">
                <a:solidFill>
                  <a:srgbClr val="FFFFFF"/>
                </a:solidFill>
                <a:latin typeface="Walbaum Display"/>
              </a:rPr>
              <a:t>Jetbot</a:t>
            </a:r>
            <a:r>
              <a:rPr lang="en-US" sz="4100">
                <a:solidFill>
                  <a:srgbClr val="FFFFFF"/>
                </a:solidFill>
                <a:latin typeface="Walbaum Display"/>
              </a:rPr>
              <a:t> Training - </a:t>
            </a:r>
            <a:r>
              <a:rPr lang="en-US" sz="3200">
                <a:solidFill>
                  <a:srgbClr val="FFFFFF"/>
                </a:solidFill>
                <a:ea typeface="+mn-lt"/>
                <a:cs typeface="+mn-lt"/>
              </a:rPr>
              <a:t>Collision Avoidance</a:t>
            </a:r>
            <a:endParaRPr lang="en-US"/>
          </a:p>
        </p:txBody>
      </p:sp>
    </p:spTree>
    <p:extLst>
      <p:ext uri="{BB962C8B-B14F-4D97-AF65-F5344CB8AC3E}">
        <p14:creationId xmlns:p14="http://schemas.microsoft.com/office/powerpoint/2010/main" val="334283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Conclusion:</a:t>
            </a:r>
            <a:endParaRPr lang="en-US">
              <a:ea typeface="+mj-ea"/>
              <a:cs typeface="+mj-cs"/>
            </a:endParaRPr>
          </a:p>
        </p:txBody>
      </p:sp>
      <p:sp>
        <p:nvSpPr>
          <p:cNvPr id="3" name="Subtitle 2">
            <a:extLst>
              <a:ext uri="{FF2B5EF4-FFF2-40B4-BE49-F238E27FC236}">
                <a16:creationId xmlns:a16="http://schemas.microsoft.com/office/drawing/2014/main" id="{E53FC98E-6F18-2B0A-5E1C-BAA2A1F434D7}"/>
              </a:ext>
            </a:extLst>
          </p:cNvPr>
          <p:cNvSpPr>
            <a:spLocks noGrp="1"/>
          </p:cNvSpPr>
          <p:nvPr>
            <p:ph type="subTitle" idx="1"/>
          </p:nvPr>
        </p:nvSpPr>
        <p:spPr/>
        <p:txBody>
          <a:bodyPr vert="horz" wrap="square" lIns="0" tIns="0" rIns="0" bIns="0" rtlCol="0" anchor="t">
            <a:noAutofit/>
          </a:bodyPr>
          <a:lstStyle/>
          <a:p>
            <a:pPr marL="628650" lvl="1" indent="0">
              <a:buNone/>
            </a:pPr>
            <a:r>
              <a:rPr lang="en-US" sz="2400">
                <a:solidFill>
                  <a:srgbClr val="FFFFFF">
                    <a:alpha val="60000"/>
                  </a:srgbClr>
                </a:solidFill>
              </a:rPr>
              <a:t>Challenges faced</a:t>
            </a:r>
          </a:p>
          <a:p>
            <a:pPr marL="628650" lvl="1" indent="0">
              <a:buNone/>
            </a:pPr>
            <a:r>
              <a:rPr lang="en-US" sz="2400">
                <a:solidFill>
                  <a:srgbClr val="FFFFFF">
                    <a:alpha val="60000"/>
                  </a:srgbClr>
                </a:solidFill>
              </a:rPr>
              <a:t>Resolving Jetbot training issues</a:t>
            </a:r>
          </a:p>
          <a:p>
            <a:pPr marL="628650" lvl="1" indent="0">
              <a:buNone/>
            </a:pPr>
            <a:r>
              <a:rPr lang="en-US" sz="2400">
                <a:solidFill>
                  <a:srgbClr val="FFFFFF">
                    <a:alpha val="60000"/>
                  </a:srgbClr>
                </a:solidFill>
              </a:rPr>
              <a:t>Ways to enhance</a:t>
            </a:r>
            <a:r>
              <a:rPr lang="en-US" sz="2000">
                <a:solidFill>
                  <a:srgbClr val="FFFFFF"/>
                </a:solidFill>
              </a:rPr>
              <a:t> </a:t>
            </a:r>
            <a:r>
              <a:rPr lang="en-US" sz="2400">
                <a:solidFill>
                  <a:srgbClr val="FFFFFF">
                    <a:alpha val="60000"/>
                  </a:srgbClr>
                </a:solidFill>
              </a:rPr>
              <a:t>Jetbot</a:t>
            </a:r>
            <a:r>
              <a:rPr lang="en-US" sz="2000">
                <a:solidFill>
                  <a:srgbClr val="FFFFFF"/>
                </a:solidFill>
              </a:rPr>
              <a:t> </a:t>
            </a:r>
            <a:r>
              <a:rPr lang="en-US" sz="2400">
                <a:solidFill>
                  <a:srgbClr val="FFFFFF">
                    <a:alpha val="60000"/>
                  </a:srgbClr>
                </a:solidFill>
              </a:rPr>
              <a:t>training</a:t>
            </a:r>
            <a:r>
              <a:rPr lang="en-US" sz="2000">
                <a:solidFill>
                  <a:srgbClr val="FFFFFF"/>
                </a:solidFill>
              </a:rPr>
              <a:t> </a:t>
            </a:r>
            <a:r>
              <a:rPr lang="en-US" sz="2400">
                <a:solidFill>
                  <a:srgbClr val="FFFFFF">
                    <a:alpha val="60000"/>
                  </a:srgbClr>
                </a:solidFill>
              </a:rPr>
              <a:t>performance</a:t>
            </a:r>
          </a:p>
        </p:txBody>
      </p:sp>
    </p:spTree>
    <p:extLst>
      <p:ext uri="{BB962C8B-B14F-4D97-AF65-F5344CB8AC3E}">
        <p14:creationId xmlns:p14="http://schemas.microsoft.com/office/powerpoint/2010/main" val="156252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83766" y="313385"/>
            <a:ext cx="10176049" cy="5268336"/>
          </a:xfrm>
        </p:spPr>
        <p:txBody>
          <a:bodyPr vert="horz" wrap="square" lIns="0" tIns="0" rIns="0" bIns="0" rtlCol="0" anchor="t" anchorCtr="0">
            <a:normAutofit fontScale="90000"/>
          </a:bodyPr>
          <a:lstStyle/>
          <a:p>
            <a:r>
              <a:rPr lang="en-US" sz="2000">
                <a:latin typeface="+mn-lt"/>
                <a:ea typeface="+mn-lt"/>
                <a:cs typeface="+mn-lt"/>
              </a:rPr>
              <a:t>Challenges faced:</a:t>
            </a:r>
            <a:br>
              <a:rPr lang="en-US" sz="2000">
                <a:latin typeface="+mn-lt"/>
                <a:ea typeface="+mn-lt"/>
                <a:cs typeface="+mn-lt"/>
              </a:rPr>
            </a:br>
            <a:endParaRPr lang="en-US" sz="2000">
              <a:latin typeface="+mn-lt"/>
              <a:ea typeface="+mn-lt"/>
              <a:cs typeface="+mn-lt"/>
            </a:endParaRPr>
          </a:p>
          <a:p>
            <a:pPr marL="285750" indent="-285750">
              <a:buFont typeface="Arial"/>
              <a:buChar char="•"/>
            </a:pPr>
            <a:r>
              <a:rPr lang="en-US" sz="2000">
                <a:latin typeface="+mn-lt"/>
                <a:ea typeface="+mn-lt"/>
                <a:cs typeface="+mn-lt"/>
              </a:rPr>
              <a:t>Hardware limitations: The </a:t>
            </a:r>
            <a:r>
              <a:rPr lang="en-US" sz="2000" err="1">
                <a:latin typeface="+mn-lt"/>
                <a:ea typeface="+mn-lt"/>
                <a:cs typeface="+mn-lt"/>
              </a:rPr>
              <a:t>Jetbot</a:t>
            </a:r>
            <a:r>
              <a:rPr lang="en-US" sz="2000">
                <a:latin typeface="+mn-lt"/>
                <a:ea typeface="+mn-lt"/>
                <a:cs typeface="+mn-lt"/>
              </a:rPr>
              <a:t> has hardware limitations such as processing power, memory, and battery life, which can limit its performance and training capabilities.</a:t>
            </a:r>
          </a:p>
          <a:p>
            <a:pPr marL="285750" indent="-285750">
              <a:buFont typeface="Arial"/>
              <a:buChar char="•"/>
            </a:pPr>
            <a:r>
              <a:rPr lang="en-US" sz="2000">
                <a:latin typeface="+mn-lt"/>
                <a:ea typeface="+mn-lt"/>
                <a:cs typeface="+mn-lt"/>
              </a:rPr>
              <a:t>Data quality: The quality of the training data can greatly affect the performance of the </a:t>
            </a:r>
            <a:r>
              <a:rPr lang="en-US" sz="2000" err="1">
                <a:latin typeface="+mn-lt"/>
                <a:ea typeface="+mn-lt"/>
                <a:cs typeface="+mn-lt"/>
              </a:rPr>
              <a:t>Jetbot</a:t>
            </a:r>
            <a:r>
              <a:rPr lang="en-US" sz="2000">
                <a:latin typeface="+mn-lt"/>
                <a:ea typeface="+mn-lt"/>
                <a:cs typeface="+mn-lt"/>
              </a:rPr>
              <a:t>. If the data is noisy, inconsistent, or biased, it can lead to poor performance and inaccurate predictions.</a:t>
            </a:r>
          </a:p>
          <a:p>
            <a:pPr marL="285750" indent="-285750">
              <a:buFont typeface="Arial"/>
              <a:buChar char="•"/>
            </a:pPr>
            <a:r>
              <a:rPr lang="en-US" sz="2000">
                <a:latin typeface="+mn-lt"/>
                <a:ea typeface="+mn-lt"/>
                <a:cs typeface="+mn-lt"/>
              </a:rPr>
              <a:t>Overfitting: Overfitting occurs when a machine learning model is trained too well on a particular set of data, to the point where it becomes too specialized and cannot generalize well to new data.</a:t>
            </a:r>
          </a:p>
          <a:p>
            <a:pPr marL="285750" indent="-285750">
              <a:buFont typeface="Arial"/>
              <a:buChar char="•"/>
            </a:pPr>
            <a:r>
              <a:rPr lang="en-US" sz="2000">
                <a:latin typeface="+mn-lt"/>
                <a:ea typeface="+mn-lt"/>
                <a:cs typeface="+mn-lt"/>
              </a:rPr>
              <a:t>Hyperparameter tuning: Choosing the right hyperparameters for the machine learning model can be challenging, and often requires trial and error experimentation to find the optimal settings.</a:t>
            </a:r>
          </a:p>
          <a:p>
            <a:pPr marL="285750" indent="-285750">
              <a:buFont typeface="Arial"/>
              <a:buChar char="•"/>
            </a:pPr>
            <a:r>
              <a:rPr lang="en-US" sz="2000">
                <a:latin typeface="+mn-lt"/>
                <a:ea typeface="+mn-lt"/>
                <a:cs typeface="+mn-lt"/>
              </a:rPr>
              <a:t>Real-world variability: Real-world environments can be unpredictable and have many variables that can affect the </a:t>
            </a:r>
            <a:r>
              <a:rPr lang="en-US" sz="2000" err="1">
                <a:latin typeface="+mn-lt"/>
                <a:ea typeface="+mn-lt"/>
                <a:cs typeface="+mn-lt"/>
              </a:rPr>
              <a:t>Jetbot's</a:t>
            </a:r>
            <a:r>
              <a:rPr lang="en-US" sz="2000">
                <a:latin typeface="+mn-lt"/>
                <a:ea typeface="+mn-lt"/>
                <a:cs typeface="+mn-lt"/>
              </a:rPr>
              <a:t> performance, such as changes in lighting conditions, weather, and obstacles.</a:t>
            </a:r>
            <a:br>
              <a:rPr lang="en-US" sz="2000">
                <a:latin typeface="+mn-lt"/>
                <a:ea typeface="+mn-lt"/>
                <a:cs typeface="+mn-lt"/>
              </a:rPr>
            </a:br>
            <a:endParaRPr lang="en-US" sz="2000">
              <a:latin typeface="+mn-lt"/>
              <a:ea typeface="+mn-lt"/>
              <a:cs typeface="+mn-lt"/>
            </a:endParaRPr>
          </a:p>
          <a:p>
            <a:r>
              <a:rPr lang="en-US" sz="2000">
                <a:latin typeface="+mn-lt"/>
                <a:ea typeface="+mn-lt"/>
                <a:cs typeface="+mn-lt"/>
              </a:rPr>
              <a:t>Resolving </a:t>
            </a:r>
            <a:r>
              <a:rPr lang="en-US" sz="2000" err="1">
                <a:latin typeface="+mn-lt"/>
                <a:ea typeface="+mn-lt"/>
                <a:cs typeface="+mn-lt"/>
              </a:rPr>
              <a:t>Jetbot</a:t>
            </a:r>
            <a:r>
              <a:rPr lang="en-US" sz="2000">
                <a:latin typeface="+mn-lt"/>
                <a:ea typeface="+mn-lt"/>
                <a:cs typeface="+mn-lt"/>
              </a:rPr>
              <a:t> training issues:</a:t>
            </a:r>
          </a:p>
          <a:p>
            <a:pPr marL="285750" indent="-285750">
              <a:buFont typeface="Arial"/>
              <a:buChar char="•"/>
            </a:pPr>
            <a:r>
              <a:rPr lang="en-US" sz="2000">
                <a:latin typeface="+mn-lt"/>
                <a:ea typeface="+mn-lt"/>
                <a:cs typeface="+mn-lt"/>
              </a:rPr>
              <a:t>Increase training data: Increasing the amount and quality of training data can help improve the </a:t>
            </a:r>
            <a:r>
              <a:rPr lang="en-US" sz="2000" err="1">
                <a:latin typeface="+mn-lt"/>
                <a:ea typeface="+mn-lt"/>
                <a:cs typeface="+mn-lt"/>
              </a:rPr>
              <a:t>Jetbot's</a:t>
            </a:r>
            <a:r>
              <a:rPr lang="en-US" sz="2000">
                <a:latin typeface="+mn-lt"/>
                <a:ea typeface="+mn-lt"/>
                <a:cs typeface="+mn-lt"/>
              </a:rPr>
              <a:t> performance. Data augmentation techniques such as flipping, rotating, and scaling the training data can also help increase the amount of data.</a:t>
            </a:r>
          </a:p>
          <a:p>
            <a:pPr marL="285750" indent="-285750">
              <a:buFont typeface="Arial"/>
              <a:buChar char="•"/>
            </a:pPr>
            <a:r>
              <a:rPr lang="en-US" sz="2000">
                <a:latin typeface="+mn-lt"/>
                <a:ea typeface="+mn-lt"/>
                <a:cs typeface="+mn-lt"/>
              </a:rPr>
              <a:t>Regularization: Regularization techniques such as dropout and L2 regularization can help prevent overfitting by reducing the model's complexity and adding constraints.</a:t>
            </a:r>
          </a:p>
          <a:p>
            <a:pPr marL="285750" indent="-285750">
              <a:buFont typeface="Arial"/>
              <a:buChar char="•"/>
            </a:pPr>
            <a:r>
              <a:rPr lang="en-US" sz="2000">
                <a:latin typeface="+mn-lt"/>
                <a:ea typeface="+mn-lt"/>
                <a:cs typeface="+mn-lt"/>
              </a:rPr>
              <a:t>Hyperparameter tuning: Experimenting with different hyperparameters such as learning rate, batch size, and optimizer can help improve the </a:t>
            </a:r>
            <a:r>
              <a:rPr lang="en-US" sz="2000" err="1">
                <a:latin typeface="+mn-lt"/>
                <a:ea typeface="+mn-lt"/>
                <a:cs typeface="+mn-lt"/>
              </a:rPr>
              <a:t>Jetbot's</a:t>
            </a:r>
            <a:r>
              <a:rPr lang="en-US" sz="2000">
                <a:latin typeface="+mn-lt"/>
                <a:ea typeface="+mn-lt"/>
                <a:cs typeface="+mn-lt"/>
              </a:rPr>
              <a:t> performance.</a:t>
            </a:r>
          </a:p>
          <a:p>
            <a:pPr marL="285750" indent="-285750">
              <a:buFont typeface="Arial"/>
              <a:buChar char="•"/>
            </a:pPr>
            <a:r>
              <a:rPr lang="en-US" sz="2000">
                <a:latin typeface="+mn-lt"/>
                <a:ea typeface="+mn-lt"/>
                <a:cs typeface="+mn-lt"/>
              </a:rPr>
              <a:t>Transfer learning: Transfer learning involves using pre-trained models as a starting point for training the </a:t>
            </a:r>
            <a:r>
              <a:rPr lang="en-US" sz="2000" err="1">
                <a:latin typeface="+mn-lt"/>
                <a:ea typeface="+mn-lt"/>
                <a:cs typeface="+mn-lt"/>
              </a:rPr>
              <a:t>Jetbot</a:t>
            </a:r>
            <a:r>
              <a:rPr lang="en-US" sz="2000">
                <a:latin typeface="+mn-lt"/>
                <a:ea typeface="+mn-lt"/>
                <a:cs typeface="+mn-lt"/>
              </a:rPr>
              <a:t>. This can help reduce the amount of training data needed and improve performance.</a:t>
            </a:r>
          </a:p>
          <a:p>
            <a:pPr marL="285750" indent="-285750">
              <a:buFont typeface="Arial"/>
              <a:buChar char="•"/>
            </a:pPr>
            <a:r>
              <a:rPr lang="en-US" sz="2000">
                <a:latin typeface="+mn-lt"/>
                <a:ea typeface="+mn-lt"/>
                <a:cs typeface="+mn-lt"/>
              </a:rPr>
              <a:t>Ensemble methods: Using ensemble methods such as bagging and boosting can help improve the </a:t>
            </a:r>
            <a:r>
              <a:rPr lang="en-US" sz="2000" err="1">
                <a:latin typeface="+mn-lt"/>
                <a:ea typeface="+mn-lt"/>
                <a:cs typeface="+mn-lt"/>
              </a:rPr>
              <a:t>Jetbot's</a:t>
            </a:r>
            <a:r>
              <a:rPr lang="en-US" sz="2000">
                <a:latin typeface="+mn-lt"/>
                <a:ea typeface="+mn-lt"/>
                <a:cs typeface="+mn-lt"/>
              </a:rPr>
              <a:t> performance by combining the predictions of multiple models.</a:t>
            </a:r>
          </a:p>
          <a:p>
            <a:endParaRPr lang="en-US" sz="2000">
              <a:latin typeface="+mn-lt"/>
              <a:ea typeface="+mn-lt"/>
              <a:cs typeface="+mn-lt"/>
            </a:endParaRPr>
          </a:p>
          <a:p>
            <a:pPr>
              <a:lnSpc>
                <a:spcPct val="100000"/>
              </a:lnSpc>
            </a:pPr>
            <a:endParaRPr lang="en-US" sz="2800"/>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2158" y="691897"/>
            <a:ext cx="1351430" cy="3858503"/>
            <a:chOff x="15206708" y="-3238576"/>
            <a:chExt cx="1351430" cy="3858503"/>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15315966" y="-149159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15668076" y="-456623"/>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15206708" y="-3238576"/>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32</a:t>
            </a:fld>
            <a:endParaRPr lang="en-US">
              <a:solidFill>
                <a:schemeClr val="tx1">
                  <a:alpha val="80000"/>
                </a:schemeClr>
              </a:solidFill>
            </a:endParaRPr>
          </a:p>
        </p:txBody>
      </p:sp>
      <p:sp>
        <p:nvSpPr>
          <p:cNvPr id="4" name="TextBox 3">
            <a:extLst>
              <a:ext uri="{FF2B5EF4-FFF2-40B4-BE49-F238E27FC236}">
                <a16:creationId xmlns:a16="http://schemas.microsoft.com/office/drawing/2014/main" id="{E0A09BDD-455A-283D-7333-541074D10B4C}"/>
              </a:ext>
            </a:extLst>
          </p:cNvPr>
          <p:cNvSpPr txBox="1"/>
          <p:nvPr/>
        </p:nvSpPr>
        <p:spPr>
          <a:xfrm>
            <a:off x="589576" y="1334890"/>
            <a:ext cx="107124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AutoNum type="arabicPeriod"/>
            </a:pPr>
            <a:endParaRPr lang="en-US" sz="1200">
              <a:ea typeface="+mn-lt"/>
              <a:cs typeface="+mn-lt"/>
            </a:endParaRPr>
          </a:p>
          <a:p>
            <a:pPr lvl="1"/>
            <a:endParaRPr lang="en-US" sz="1200">
              <a:ea typeface="+mn-lt"/>
              <a:cs typeface="+mn-lt"/>
            </a:endParaRPr>
          </a:p>
          <a:p>
            <a:pPr marL="1257300" lvl="2" indent="-342900">
              <a:buFont typeface="Arial"/>
              <a:buChar char="•"/>
            </a:pPr>
            <a:endParaRPr lang="en-US" sz="1200">
              <a:solidFill>
                <a:srgbClr val="FFFFFF"/>
              </a:solidFill>
            </a:endParaRPr>
          </a:p>
          <a:p>
            <a:pPr lvl="1"/>
            <a:endParaRPr lang="en-US"/>
          </a:p>
          <a:p>
            <a:endParaRPr lang="en-US"/>
          </a:p>
        </p:txBody>
      </p:sp>
    </p:spTree>
    <p:extLst>
      <p:ext uri="{BB962C8B-B14F-4D97-AF65-F5344CB8AC3E}">
        <p14:creationId xmlns:p14="http://schemas.microsoft.com/office/powerpoint/2010/main" val="2746677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84234" y="302261"/>
            <a:ext cx="10176049" cy="4545271"/>
          </a:xfrm>
        </p:spPr>
        <p:txBody>
          <a:bodyPr vert="horz" wrap="square" lIns="0" tIns="0" rIns="0" bIns="0" rtlCol="0" anchor="t" anchorCtr="0">
            <a:normAutofit/>
          </a:bodyPr>
          <a:lstStyle/>
          <a:p>
            <a:r>
              <a:rPr lang="en-US" sz="1800">
                <a:latin typeface="Gill Sans MT"/>
                <a:ea typeface="+mj-lt"/>
                <a:cs typeface="+mj-lt"/>
              </a:rPr>
              <a:t>Ways to enhance </a:t>
            </a:r>
            <a:r>
              <a:rPr lang="en-US" sz="1800" err="1">
                <a:latin typeface="Gill Sans MT"/>
                <a:ea typeface="+mj-lt"/>
                <a:cs typeface="+mj-lt"/>
              </a:rPr>
              <a:t>Jetbot</a:t>
            </a:r>
            <a:r>
              <a:rPr lang="en-US" sz="1800">
                <a:latin typeface="Gill Sans MT"/>
                <a:ea typeface="+mj-lt"/>
                <a:cs typeface="+mj-lt"/>
              </a:rPr>
              <a:t> training performance:</a:t>
            </a:r>
            <a:br>
              <a:rPr lang="en-US" sz="1800">
                <a:latin typeface="Gill Sans MT"/>
                <a:ea typeface="+mj-lt"/>
                <a:cs typeface="+mj-lt"/>
              </a:rPr>
            </a:br>
            <a:endParaRPr lang="en-US" sz="1800">
              <a:latin typeface="Gill Sans MT"/>
              <a:ea typeface="+mj-lt"/>
              <a:cs typeface="+mj-lt"/>
            </a:endParaRPr>
          </a:p>
          <a:p>
            <a:pPr marL="285750" indent="-285750">
              <a:buFont typeface="Arial,Sans-Serif"/>
              <a:buChar char="•"/>
            </a:pPr>
            <a:r>
              <a:rPr lang="en-US" sz="1800">
                <a:latin typeface="Gill Sans MT"/>
                <a:ea typeface="+mj-lt"/>
                <a:cs typeface="+mj-lt"/>
              </a:rPr>
              <a:t>Collect high-quality training data: Collecting high-quality training data that accurately represents the real-world environment can greatly improve the </a:t>
            </a:r>
            <a:r>
              <a:rPr lang="en-US" sz="1800" err="1">
                <a:latin typeface="Gill Sans MT"/>
                <a:ea typeface="+mj-lt"/>
                <a:cs typeface="+mj-lt"/>
              </a:rPr>
              <a:t>Jetbot's</a:t>
            </a:r>
            <a:r>
              <a:rPr lang="en-US" sz="1800">
                <a:latin typeface="Gill Sans MT"/>
                <a:ea typeface="+mj-lt"/>
                <a:cs typeface="+mj-lt"/>
              </a:rPr>
              <a:t> performance.</a:t>
            </a:r>
          </a:p>
          <a:p>
            <a:pPr marL="285750" indent="-285750">
              <a:buFont typeface="Arial,Sans-Serif"/>
              <a:buChar char="•"/>
            </a:pPr>
            <a:r>
              <a:rPr lang="en-US" sz="1800">
                <a:latin typeface="Gill Sans MT"/>
                <a:ea typeface="+mj-lt"/>
                <a:cs typeface="+mj-lt"/>
              </a:rPr>
              <a:t>Train on a variety of environments: Training the </a:t>
            </a:r>
            <a:r>
              <a:rPr lang="en-US" sz="1800" err="1">
                <a:latin typeface="Gill Sans MT"/>
                <a:ea typeface="+mj-lt"/>
                <a:cs typeface="+mj-lt"/>
              </a:rPr>
              <a:t>Jetbot</a:t>
            </a:r>
            <a:r>
              <a:rPr lang="en-US" sz="1800">
                <a:latin typeface="Gill Sans MT"/>
                <a:ea typeface="+mj-lt"/>
                <a:cs typeface="+mj-lt"/>
              </a:rPr>
              <a:t> on a variety of environments can help improve its ability to generalize and perform well in different conditions.</a:t>
            </a:r>
          </a:p>
          <a:p>
            <a:pPr marL="285750" indent="-285750">
              <a:buFont typeface="Arial,Sans-Serif"/>
              <a:buChar char="•"/>
            </a:pPr>
            <a:r>
              <a:rPr lang="en-US" sz="1800">
                <a:latin typeface="Gill Sans MT"/>
                <a:ea typeface="+mj-lt"/>
                <a:cs typeface="+mj-lt"/>
              </a:rPr>
              <a:t>Use transfer learning: Using transfer learning can help speed up the training process and improve performance by using pre-trained models as a starting point.</a:t>
            </a:r>
          </a:p>
          <a:p>
            <a:pPr marL="285750" indent="-285750">
              <a:buFont typeface="Arial,Sans-Serif"/>
              <a:buChar char="•"/>
            </a:pPr>
            <a:r>
              <a:rPr lang="en-US" sz="1800">
                <a:latin typeface="Gill Sans MT"/>
                <a:ea typeface="+mj-lt"/>
                <a:cs typeface="+mj-lt"/>
              </a:rPr>
              <a:t>Optimize hyperparameters: Optimizing hyperparameters such as learning rate, batch size, and optimizer can help improve the </a:t>
            </a:r>
            <a:r>
              <a:rPr lang="en-US" sz="1800" err="1">
                <a:latin typeface="Gill Sans MT"/>
                <a:ea typeface="+mj-lt"/>
                <a:cs typeface="+mj-lt"/>
              </a:rPr>
              <a:t>Jetbot's</a:t>
            </a:r>
            <a:r>
              <a:rPr lang="en-US" sz="1800">
                <a:latin typeface="Gill Sans MT"/>
                <a:ea typeface="+mj-lt"/>
                <a:cs typeface="+mj-lt"/>
              </a:rPr>
              <a:t> performance.</a:t>
            </a:r>
          </a:p>
          <a:p>
            <a:pPr marL="285750" indent="-285750">
              <a:buFont typeface="Arial,Sans-Serif"/>
              <a:buChar char="•"/>
            </a:pPr>
            <a:r>
              <a:rPr lang="en-US" sz="1800">
                <a:latin typeface="Gill Sans MT"/>
                <a:ea typeface="+mj-lt"/>
                <a:cs typeface="+mj-lt"/>
              </a:rPr>
              <a:t>Use regularization techniques: Regularization techniques such as dropout and L2 regularization can help prevent overfitting and improve the </a:t>
            </a:r>
            <a:r>
              <a:rPr lang="en-US" sz="1800" err="1">
                <a:latin typeface="Gill Sans MT"/>
                <a:ea typeface="+mj-lt"/>
                <a:cs typeface="+mj-lt"/>
              </a:rPr>
              <a:t>Jetbot's</a:t>
            </a:r>
            <a:r>
              <a:rPr lang="en-US" sz="1800">
                <a:latin typeface="Gill Sans MT"/>
                <a:ea typeface="+mj-lt"/>
                <a:cs typeface="+mj-lt"/>
              </a:rPr>
              <a:t> ability to generalize.</a:t>
            </a:r>
            <a:endParaRPr lang="en-US"/>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33</a:t>
            </a:fld>
            <a:endParaRPr lang="en-US">
              <a:solidFill>
                <a:schemeClr val="tx1">
                  <a:alpha val="80000"/>
                </a:schemeClr>
              </a:solidFill>
            </a:endParaRPr>
          </a:p>
        </p:txBody>
      </p:sp>
      <p:sp>
        <p:nvSpPr>
          <p:cNvPr id="4" name="TextBox 3">
            <a:extLst>
              <a:ext uri="{FF2B5EF4-FFF2-40B4-BE49-F238E27FC236}">
                <a16:creationId xmlns:a16="http://schemas.microsoft.com/office/drawing/2014/main" id="{E0A09BDD-455A-283D-7333-541074D10B4C}"/>
              </a:ext>
            </a:extLst>
          </p:cNvPr>
          <p:cNvSpPr txBox="1"/>
          <p:nvPr/>
        </p:nvSpPr>
        <p:spPr>
          <a:xfrm>
            <a:off x="589576" y="1334890"/>
            <a:ext cx="107124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AutoNum type="arabicPeriod"/>
            </a:pPr>
            <a:endParaRPr lang="en-US" sz="1200">
              <a:ea typeface="+mn-lt"/>
              <a:cs typeface="+mn-lt"/>
            </a:endParaRPr>
          </a:p>
          <a:p>
            <a:pPr lvl="1"/>
            <a:endParaRPr lang="en-US" sz="1200">
              <a:ea typeface="+mn-lt"/>
              <a:cs typeface="+mn-lt"/>
            </a:endParaRPr>
          </a:p>
          <a:p>
            <a:pPr marL="1257300" lvl="2" indent="-342900">
              <a:buFont typeface="Arial"/>
              <a:buChar char="•"/>
            </a:pPr>
            <a:endParaRPr lang="en-US" sz="1200">
              <a:solidFill>
                <a:srgbClr val="FFFFFF"/>
              </a:solidFill>
            </a:endParaRPr>
          </a:p>
          <a:p>
            <a:pPr lvl="1"/>
            <a:endParaRPr lang="en-US"/>
          </a:p>
          <a:p>
            <a:endParaRPr lang="en-US"/>
          </a:p>
        </p:txBody>
      </p:sp>
    </p:spTree>
    <p:extLst>
      <p:ext uri="{BB962C8B-B14F-4D97-AF65-F5344CB8AC3E}">
        <p14:creationId xmlns:p14="http://schemas.microsoft.com/office/powerpoint/2010/main" val="3867565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a:t>Thank You</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vert="horz" wrap="square" lIns="0" tIns="0" rIns="0" bIns="0" rtlCol="0" anchor="t">
            <a:normAutofit fontScale="92500" lnSpcReduction="20000"/>
          </a:bodyPr>
          <a:lstStyle/>
          <a:p>
            <a:r>
              <a:rPr lang="en-US"/>
              <a:t>Dear Professor,  </a:t>
            </a:r>
          </a:p>
          <a:p>
            <a:r>
              <a:rPr lang="en-US"/>
              <a:t>We would like to express our sincere gratitude for giving us the opportunity to present our Jetson Nano project. It has been an incredible learning experience for all of us, and we appreciate your guidance and support throughout the project.</a:t>
            </a:r>
          </a:p>
        </p:txBody>
      </p:sp>
    </p:spTree>
    <p:extLst>
      <p:ext uri="{BB962C8B-B14F-4D97-AF65-F5344CB8AC3E}">
        <p14:creationId xmlns:p14="http://schemas.microsoft.com/office/powerpoint/2010/main" val="3521561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84234" y="302261"/>
            <a:ext cx="10176049" cy="707461"/>
          </a:xfrm>
        </p:spPr>
        <p:txBody>
          <a:bodyPr vert="horz" wrap="square" lIns="0" tIns="0" rIns="0" bIns="0" rtlCol="0" anchor="t" anchorCtr="0">
            <a:normAutofit/>
          </a:bodyPr>
          <a:lstStyle/>
          <a:p>
            <a:pPr>
              <a:lnSpc>
                <a:spcPct val="100000"/>
              </a:lnSpc>
            </a:pPr>
            <a:r>
              <a:rPr lang="en-US" sz="2800">
                <a:ea typeface="+mj-lt"/>
                <a:cs typeface="+mj-lt"/>
              </a:rPr>
              <a:t>Jetbot Preparation</a:t>
            </a:r>
            <a:endParaRPr lang="en-US" sz="2800"/>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4" name="TextBox 3">
            <a:extLst>
              <a:ext uri="{FF2B5EF4-FFF2-40B4-BE49-F238E27FC236}">
                <a16:creationId xmlns:a16="http://schemas.microsoft.com/office/drawing/2014/main" id="{E0A09BDD-455A-283D-7333-541074D10B4C}"/>
              </a:ext>
            </a:extLst>
          </p:cNvPr>
          <p:cNvSpPr txBox="1"/>
          <p:nvPr/>
        </p:nvSpPr>
        <p:spPr>
          <a:xfrm>
            <a:off x="589576" y="1334890"/>
            <a:ext cx="1071249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AutoNum type="arabicPeriod"/>
            </a:pPr>
            <a:r>
              <a:rPr lang="en-US">
                <a:ea typeface="+mn-lt"/>
                <a:cs typeface="+mn-lt"/>
              </a:rPr>
              <a:t>Setting up the JetBot:</a:t>
            </a:r>
            <a:endParaRPr lang="en-US"/>
          </a:p>
          <a:p>
            <a:pPr marL="742950" lvl="1" indent="-285750">
              <a:buFont typeface="Arial"/>
              <a:buChar char="•"/>
            </a:pPr>
            <a:r>
              <a:rPr lang="en-US">
                <a:ea typeface="+mn-lt"/>
                <a:cs typeface="+mn-lt"/>
              </a:rPr>
              <a:t>Assemble the JetBot following the instructions provided with the kit.</a:t>
            </a:r>
            <a:endParaRPr lang="en-US"/>
          </a:p>
          <a:p>
            <a:pPr marL="742950" lvl="1" indent="-285750">
              <a:buFont typeface="Arial"/>
              <a:buChar char="•"/>
            </a:pPr>
            <a:r>
              <a:rPr lang="en-US">
                <a:ea typeface="+mn-lt"/>
                <a:cs typeface="+mn-lt"/>
              </a:rPr>
              <a:t>Connect the JetBot to a power source and a display monitor.</a:t>
            </a:r>
            <a:endParaRPr lang="en-US"/>
          </a:p>
          <a:p>
            <a:pPr marL="742950" lvl="1" indent="-285750">
              <a:buFont typeface="Arial"/>
              <a:buChar char="•"/>
            </a:pPr>
            <a:r>
              <a:rPr lang="en-US">
                <a:ea typeface="+mn-lt"/>
                <a:cs typeface="+mn-lt"/>
              </a:rPr>
              <a:t>Connect a keyboard and mouse to the JetBot.</a:t>
            </a:r>
            <a:endParaRPr lang="en-US"/>
          </a:p>
          <a:p>
            <a:pPr marL="742950" lvl="1" indent="-285750">
              <a:buFont typeface="Arial"/>
              <a:buChar char="•"/>
            </a:pPr>
            <a:r>
              <a:rPr lang="en-US">
                <a:ea typeface="+mn-lt"/>
                <a:cs typeface="+mn-lt"/>
              </a:rPr>
              <a:t>Boot up the JetBot and ensure that it's connected to the internet.</a:t>
            </a:r>
            <a:endParaRPr lang="en-US"/>
          </a:p>
          <a:p>
            <a:pPr marL="342900" indent="-342900">
              <a:buAutoNum type="arabicPeriod"/>
            </a:pPr>
            <a:r>
              <a:rPr lang="en-US">
                <a:ea typeface="+mn-lt"/>
                <a:cs typeface="+mn-lt"/>
              </a:rPr>
              <a:t>Setting up the development environment:</a:t>
            </a:r>
          </a:p>
          <a:p>
            <a:pPr marL="742950" lvl="1" indent="-285750">
              <a:buFont typeface="Arial"/>
              <a:buChar char="•"/>
            </a:pPr>
            <a:r>
              <a:rPr lang="en-US">
                <a:ea typeface="+mn-lt"/>
                <a:cs typeface="+mn-lt"/>
              </a:rPr>
              <a:t>Open a terminal window on the JetBot and run the following commands:</a:t>
            </a:r>
          </a:p>
          <a:p>
            <a:pPr marL="742950" lvl="1" indent="-285750">
              <a:buFont typeface="Arial"/>
              <a:buChar char="•"/>
            </a:pPr>
            <a:endParaRPr lang="en-US">
              <a:ea typeface="+mn-lt"/>
              <a:cs typeface="+mn-lt"/>
            </a:endParaRPr>
          </a:p>
          <a:p>
            <a:pPr marL="742950" lvl="1" indent="-285750">
              <a:buFont typeface="Arial"/>
              <a:buChar char="•"/>
            </a:pPr>
            <a:endParaRPr lang="en-US">
              <a:ea typeface="+mn-lt"/>
              <a:cs typeface="+mn-lt"/>
            </a:endParaRPr>
          </a:p>
          <a:p>
            <a:pPr marL="742950" lvl="1" indent="-285750">
              <a:buFont typeface="Arial"/>
              <a:buChar char="•"/>
            </a:pPr>
            <a:endParaRPr lang="en-US">
              <a:ea typeface="+mn-lt"/>
              <a:cs typeface="+mn-lt"/>
            </a:endParaRPr>
          </a:p>
          <a:p>
            <a:pPr marL="742950" lvl="1" indent="-285750">
              <a:buFont typeface="Arial"/>
              <a:buChar char="•"/>
            </a:pPr>
            <a:endParaRPr lang="en-US">
              <a:ea typeface="+mn-lt"/>
              <a:cs typeface="+mn-lt"/>
            </a:endParaRPr>
          </a:p>
          <a:p>
            <a:pPr marL="742950" lvl="1" indent="-285750">
              <a:buFont typeface="Arial"/>
              <a:buChar char="•"/>
            </a:pPr>
            <a:r>
              <a:rPr lang="en-US">
                <a:ea typeface="+mn-lt"/>
                <a:cs typeface="+mn-lt"/>
              </a:rPr>
              <a:t>This will install the necessary packages and libraries for running the JetBot.</a:t>
            </a:r>
          </a:p>
          <a:p>
            <a:pPr marL="342900" indent="-342900">
              <a:buAutoNum type="arabicPeriod"/>
            </a:pPr>
            <a:endParaRPr lang="en-US"/>
          </a:p>
          <a:p>
            <a:pPr marL="342900" indent="-342900">
              <a:buAutoNum type="arabicPeriod"/>
            </a:pPr>
            <a:endParaRPr lang="en-US"/>
          </a:p>
          <a:p>
            <a:endParaRPr lang="en-US"/>
          </a:p>
        </p:txBody>
      </p:sp>
      <p:pic>
        <p:nvPicPr>
          <p:cNvPr id="7" name="Picture 7">
            <a:extLst>
              <a:ext uri="{FF2B5EF4-FFF2-40B4-BE49-F238E27FC236}">
                <a16:creationId xmlns:a16="http://schemas.microsoft.com/office/drawing/2014/main" id="{CE287630-A975-EB99-3E6F-8AC2ACCD6251}"/>
              </a:ext>
            </a:extLst>
          </p:cNvPr>
          <p:cNvPicPr>
            <a:picLocks noChangeAspect="1"/>
          </p:cNvPicPr>
          <p:nvPr/>
        </p:nvPicPr>
        <p:blipFill>
          <a:blip r:embed="rId2"/>
          <a:stretch>
            <a:fillRect/>
          </a:stretch>
        </p:blipFill>
        <p:spPr>
          <a:xfrm>
            <a:off x="2199232" y="3337891"/>
            <a:ext cx="3638689" cy="1038772"/>
          </a:xfrm>
          <a:prstGeom prst="rect">
            <a:avLst/>
          </a:prstGeom>
        </p:spPr>
      </p:pic>
    </p:spTree>
    <p:extLst>
      <p:ext uri="{BB962C8B-B14F-4D97-AF65-F5344CB8AC3E}">
        <p14:creationId xmlns:p14="http://schemas.microsoft.com/office/powerpoint/2010/main" val="3501391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EC1E468E-3CA9-3EEB-43F8-CAA776E6C7B8}"/>
              </a:ext>
            </a:extLst>
          </p:cNvPr>
          <p:cNvSpPr>
            <a:spLocks noGrp="1"/>
          </p:cNvSpPr>
          <p:nvPr>
            <p:ph type="dt" sz="half" idx="10"/>
          </p:nvPr>
        </p:nvSpPr>
        <p:spPr/>
        <p:txBody>
          <a:bodyPr/>
          <a:lstStyle/>
          <a:p>
            <a:r>
              <a:rPr lang="en-US"/>
              <a:t>Tuesday, February 2, 20XX</a:t>
            </a:r>
          </a:p>
        </p:txBody>
      </p:sp>
      <p:sp>
        <p:nvSpPr>
          <p:cNvPr id="9" name="Slide Number Placeholder 8">
            <a:extLst>
              <a:ext uri="{FF2B5EF4-FFF2-40B4-BE49-F238E27FC236}">
                <a16:creationId xmlns:a16="http://schemas.microsoft.com/office/drawing/2014/main" id="{9537F4B6-A050-F137-C7F7-255C7CD1B20E}"/>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10" name="Picture 10" descr="Text&#10;&#10;Description automatically generated">
            <a:extLst>
              <a:ext uri="{FF2B5EF4-FFF2-40B4-BE49-F238E27FC236}">
                <a16:creationId xmlns:a16="http://schemas.microsoft.com/office/drawing/2014/main" id="{FE64B6C8-820E-E65C-10EB-150127E954BA}"/>
              </a:ext>
            </a:extLst>
          </p:cNvPr>
          <p:cNvPicPr>
            <a:picLocks noChangeAspect="1"/>
          </p:cNvPicPr>
          <p:nvPr/>
        </p:nvPicPr>
        <p:blipFill>
          <a:blip r:embed="rId2"/>
          <a:stretch>
            <a:fillRect/>
          </a:stretch>
        </p:blipFill>
        <p:spPr>
          <a:xfrm>
            <a:off x="1235242" y="98380"/>
            <a:ext cx="9727244" cy="6655513"/>
          </a:xfrm>
          <a:prstGeom prst="rect">
            <a:avLst/>
          </a:prstGeom>
        </p:spPr>
      </p:pic>
    </p:spTree>
    <p:extLst>
      <p:ext uri="{BB962C8B-B14F-4D97-AF65-F5344CB8AC3E}">
        <p14:creationId xmlns:p14="http://schemas.microsoft.com/office/powerpoint/2010/main" val="256471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latin typeface="Walbaum Display"/>
              </a:rPr>
              <a:t>Data Collection</a:t>
            </a:r>
            <a:endParaRPr lang="en-US">
              <a:ea typeface="+mj-ea"/>
              <a:cs typeface="+mj-cs"/>
            </a:endParaRPr>
          </a:p>
        </p:txBody>
      </p:sp>
    </p:spTree>
    <p:extLst>
      <p:ext uri="{BB962C8B-B14F-4D97-AF65-F5344CB8AC3E}">
        <p14:creationId xmlns:p14="http://schemas.microsoft.com/office/powerpoint/2010/main" val="107636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84234" y="302261"/>
            <a:ext cx="10176049" cy="707461"/>
          </a:xfrm>
        </p:spPr>
        <p:txBody>
          <a:bodyPr vert="horz" wrap="square" lIns="0" tIns="0" rIns="0" bIns="0" rtlCol="0" anchor="t" anchorCtr="0">
            <a:normAutofit/>
          </a:bodyPr>
          <a:lstStyle/>
          <a:p>
            <a:pPr>
              <a:lnSpc>
                <a:spcPct val="100000"/>
              </a:lnSpc>
            </a:pPr>
            <a:r>
              <a:rPr lang="en-US" sz="2800">
                <a:ea typeface="+mj-lt"/>
                <a:cs typeface="+mj-lt"/>
              </a:rPr>
              <a:t>Data Collection</a:t>
            </a:r>
            <a:endParaRPr lang="en-US" sz="2800"/>
          </a:p>
        </p:txBody>
      </p:sp>
      <p:sp>
        <p:nvSpPr>
          <p:cNvPr id="28" name="Oval 27">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31"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68714" y="1938268"/>
            <a:ext cx="4500562" cy="4572000"/>
          </a:xfrm>
        </p:spPr>
        <p:txBody>
          <a:bodyPr vert="horz" wrap="square" lIns="0" tIns="0" rIns="0" bIns="0" rtlCol="0" anchor="t">
            <a:normAutofit/>
          </a:bodyPr>
          <a:lstStyle/>
          <a:p>
            <a:pPr marL="457200">
              <a:buFont typeface="Arial" panose="020B0604020202020204" pitchFamily="34" charset="0"/>
              <a:buChar char="•"/>
            </a:pPr>
            <a:endParaRPr lang="en-US">
              <a:solidFill>
                <a:srgbClr val="FFFFFF">
                  <a:alpha val="60000"/>
                </a:srgbClr>
              </a:solidFill>
            </a:endParaRPr>
          </a:p>
          <a:p>
            <a:pPr marL="914400" lvl="1"/>
            <a:endParaRPr lang="en-US"/>
          </a:p>
          <a:p>
            <a:pPr marL="914400" lvl="1"/>
            <a:endParaRPr lang="en-US"/>
          </a:p>
          <a:p>
            <a:pPr marL="0">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
        <p:nvSpPr>
          <p:cNvPr id="4" name="TextBox 3">
            <a:extLst>
              <a:ext uri="{FF2B5EF4-FFF2-40B4-BE49-F238E27FC236}">
                <a16:creationId xmlns:a16="http://schemas.microsoft.com/office/drawing/2014/main" id="{E0A09BDD-455A-283D-7333-541074D10B4C}"/>
              </a:ext>
            </a:extLst>
          </p:cNvPr>
          <p:cNvSpPr txBox="1"/>
          <p:nvPr/>
        </p:nvSpPr>
        <p:spPr>
          <a:xfrm>
            <a:off x="589576" y="1334890"/>
            <a:ext cx="10712496"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AutoNum type="arabicPeriod"/>
            </a:pPr>
            <a:r>
              <a:rPr lang="en-US">
                <a:ea typeface="+mn-lt"/>
                <a:cs typeface="+mn-lt"/>
              </a:rPr>
              <a:t>Connecting the CSI MIPI Camera to the </a:t>
            </a:r>
            <a:r>
              <a:rPr lang="en-US" err="1">
                <a:ea typeface="+mn-lt"/>
                <a:cs typeface="+mn-lt"/>
              </a:rPr>
              <a:t>JetBot</a:t>
            </a:r>
            <a:r>
              <a:rPr lang="en-US">
                <a:ea typeface="+mn-lt"/>
                <a:cs typeface="+mn-lt"/>
              </a:rPr>
              <a:t>: </a:t>
            </a:r>
            <a:r>
              <a:rPr lang="en-US" sz="1200">
                <a:ea typeface="+mn-lt"/>
                <a:cs typeface="+mn-lt"/>
              </a:rPr>
              <a:t>Connecting a CSI MIPI camera to the </a:t>
            </a:r>
            <a:r>
              <a:rPr lang="en-US" sz="1200" err="1">
                <a:ea typeface="+mn-lt"/>
                <a:cs typeface="+mn-lt"/>
              </a:rPr>
              <a:t>JetBot</a:t>
            </a:r>
            <a:r>
              <a:rPr lang="en-US" sz="1200">
                <a:ea typeface="+mn-lt"/>
                <a:cs typeface="+mn-lt"/>
              </a:rPr>
              <a:t> involves physically attaching the camera module to the </a:t>
            </a:r>
            <a:r>
              <a:rPr lang="en-US" sz="1200" err="1">
                <a:ea typeface="+mn-lt"/>
                <a:cs typeface="+mn-lt"/>
              </a:rPr>
              <a:t>JetBot</a:t>
            </a:r>
            <a:r>
              <a:rPr lang="en-US" sz="1200">
                <a:ea typeface="+mn-lt"/>
                <a:cs typeface="+mn-lt"/>
              </a:rPr>
              <a:t> camera port. The CSI MIPI camera uses a high-speed serial interface to connect directly to the Jetson Nano module on the </a:t>
            </a:r>
            <a:r>
              <a:rPr lang="en-US" sz="1200" err="1">
                <a:ea typeface="+mn-lt"/>
                <a:cs typeface="+mn-lt"/>
              </a:rPr>
              <a:t>JetBot</a:t>
            </a:r>
            <a:r>
              <a:rPr lang="en-US" sz="1200">
                <a:ea typeface="+mn-lt"/>
                <a:cs typeface="+mn-lt"/>
              </a:rPr>
              <a:t>. Once connected, the Jetson Nano can access the video feed from the camera to perform various image processing tasks.</a:t>
            </a:r>
            <a:endParaRPr lang="en-US"/>
          </a:p>
          <a:p>
            <a:pPr marL="800100" lvl="1" indent="-342900">
              <a:buAutoNum type="arabicPeriod"/>
            </a:pPr>
            <a:r>
              <a:rPr lang="en-US">
                <a:ea typeface="+mn-lt"/>
                <a:cs typeface="+mn-lt"/>
              </a:rPr>
              <a:t>Displaying the Live Image Feed and Annotating Data: </a:t>
            </a:r>
            <a:r>
              <a:rPr lang="en-US" sz="1200">
                <a:ea typeface="+mn-lt"/>
                <a:cs typeface="+mn-lt"/>
              </a:rPr>
              <a:t>To display the live image feed from the camera, you can run the provided code on the </a:t>
            </a:r>
            <a:r>
              <a:rPr lang="en-US" sz="1200" err="1">
                <a:ea typeface="+mn-lt"/>
                <a:cs typeface="+mn-lt"/>
              </a:rPr>
              <a:t>JetBot</a:t>
            </a:r>
            <a:r>
              <a:rPr lang="en-US" sz="1200">
                <a:ea typeface="+mn-lt"/>
                <a:cs typeface="+mn-lt"/>
              </a:rPr>
              <a:t>. This code uses the camera interface library in Python to capture frames from the camera and display them on the </a:t>
            </a:r>
            <a:r>
              <a:rPr lang="en-US" sz="1200" err="1">
                <a:ea typeface="+mn-lt"/>
                <a:cs typeface="+mn-lt"/>
              </a:rPr>
              <a:t>JetBot</a:t>
            </a:r>
            <a:r>
              <a:rPr lang="en-US" sz="1200">
                <a:ea typeface="+mn-lt"/>
                <a:cs typeface="+mn-lt"/>
              </a:rPr>
              <a:t> screen. Additionally, the code enables the </a:t>
            </a:r>
            <a:r>
              <a:rPr lang="en-US" sz="1200" err="1">
                <a:ea typeface="+mn-lt"/>
                <a:cs typeface="+mn-lt"/>
              </a:rPr>
              <a:t>jupyter_clickable_image_widget</a:t>
            </a:r>
            <a:r>
              <a:rPr lang="en-US" sz="1200">
                <a:ea typeface="+mn-lt"/>
                <a:cs typeface="+mn-lt"/>
              </a:rPr>
              <a:t>, which allows you to click on the live image feed to annotate data with the x and y pixel coordinates of the object of interest. This is useful for tasks such as object detection and tracking.</a:t>
            </a:r>
            <a:endParaRPr lang="en-US"/>
          </a:p>
          <a:p>
            <a:pPr marL="800100" lvl="1" indent="-342900">
              <a:buFontTx/>
              <a:buAutoNum type="arabicPeriod"/>
            </a:pPr>
            <a:r>
              <a:rPr lang="en-US">
                <a:ea typeface="+mn-lt"/>
                <a:cs typeface="+mn-lt"/>
              </a:rPr>
              <a:t>Saving Annotated Data in the "</a:t>
            </a:r>
            <a:r>
              <a:rPr lang="en-US" err="1">
                <a:ea typeface="+mn-lt"/>
                <a:cs typeface="+mn-lt"/>
              </a:rPr>
              <a:t>dataset_xy</a:t>
            </a:r>
            <a:r>
              <a:rPr lang="en-US">
                <a:ea typeface="+mn-lt"/>
                <a:cs typeface="+mn-lt"/>
              </a:rPr>
              <a:t>" Folder: </a:t>
            </a:r>
            <a:r>
              <a:rPr lang="en-US" sz="1200">
                <a:ea typeface="+mn-lt"/>
                <a:cs typeface="+mn-lt"/>
              </a:rPr>
              <a:t>Clicking on the live image allows you to annotate data with the x and y pixel coordinates of the object of interest. These coordinates correspond to the location of the object in the image frame. By clicking on different parts of the image and annotating them, you can create a dataset of images and corresponding annotations that can be used to train machine learning models. The annotated data is saved as individual image files in the "</a:t>
            </a:r>
            <a:r>
              <a:rPr lang="en-US" sz="1200" err="1">
                <a:ea typeface="+mn-lt"/>
                <a:cs typeface="+mn-lt"/>
              </a:rPr>
              <a:t>dataset_xy</a:t>
            </a:r>
            <a:r>
              <a:rPr lang="en-US" sz="1200">
                <a:ea typeface="+mn-lt"/>
                <a:cs typeface="+mn-lt"/>
              </a:rPr>
              <a:t>" folder with a specific format. The format includes the x and y pixel coordinates of the object of interest as well as a unique identifier for each image. This ensures that each image is uniquely identified in the dataset. Saving the data in this way makes it easier to manage and process the data for training machine learning models.</a:t>
            </a:r>
            <a:endParaRPr lang="en-US" sz="1200">
              <a:solidFill>
                <a:srgbClr val="FFFFFF"/>
              </a:solidFill>
              <a:ea typeface="+mn-lt"/>
              <a:cs typeface="+mn-lt"/>
            </a:endParaRPr>
          </a:p>
          <a:p>
            <a:pPr marL="800100" lvl="1" indent="-342900">
              <a:buFontTx/>
              <a:buAutoNum type="arabicPeriod"/>
            </a:pPr>
            <a:r>
              <a:rPr lang="en-US">
                <a:ea typeface="+mn-lt"/>
                <a:cs typeface="+mn-lt"/>
              </a:rPr>
              <a:t>Compressing the "</a:t>
            </a:r>
            <a:r>
              <a:rPr lang="en-US" err="1">
                <a:ea typeface="+mn-lt"/>
                <a:cs typeface="+mn-lt"/>
              </a:rPr>
              <a:t>dataset_xy</a:t>
            </a:r>
            <a:r>
              <a:rPr lang="en-US">
                <a:ea typeface="+mn-lt"/>
                <a:cs typeface="+mn-lt"/>
              </a:rPr>
              <a:t>" Folder into a Single Zip File: o</a:t>
            </a:r>
            <a:r>
              <a:rPr lang="en-US" sz="1200">
                <a:ea typeface="+mn-lt"/>
                <a:cs typeface="+mn-lt"/>
              </a:rPr>
              <a:t>nce you have collected enough data, you can compress the "</a:t>
            </a:r>
            <a:r>
              <a:rPr lang="en-US" sz="1200" err="1">
                <a:ea typeface="+mn-lt"/>
                <a:cs typeface="+mn-lt"/>
              </a:rPr>
              <a:t>dataset_xy</a:t>
            </a:r>
            <a:r>
              <a:rPr lang="en-US" sz="1200">
                <a:ea typeface="+mn-lt"/>
                <a:cs typeface="+mn-lt"/>
              </a:rPr>
              <a:t>" folder into a single zip file using the terminal command "!zip -</a:t>
            </a:r>
            <a:r>
              <a:rPr lang="en-US" sz="1200" err="1">
                <a:ea typeface="+mn-lt"/>
                <a:cs typeface="+mn-lt"/>
              </a:rPr>
              <a:t>rq</a:t>
            </a:r>
            <a:r>
              <a:rPr lang="en-US" sz="1200">
                <a:ea typeface="+mn-lt"/>
                <a:cs typeface="+mn-lt"/>
              </a:rPr>
              <a:t> dataset_xy.zip </a:t>
            </a:r>
            <a:r>
              <a:rPr lang="en-US" sz="1200" err="1">
                <a:ea typeface="+mn-lt"/>
                <a:cs typeface="+mn-lt"/>
              </a:rPr>
              <a:t>dataset_xy</a:t>
            </a:r>
            <a:r>
              <a:rPr lang="en-US" sz="1200">
                <a:ea typeface="+mn-lt"/>
                <a:cs typeface="+mn-lt"/>
              </a:rPr>
              <a:t>". This command creates a compressed archive of the "</a:t>
            </a:r>
            <a:r>
              <a:rPr lang="en-US" sz="1200" err="1">
                <a:ea typeface="+mn-lt"/>
                <a:cs typeface="+mn-lt"/>
              </a:rPr>
              <a:t>dataset_xy</a:t>
            </a:r>
            <a:r>
              <a:rPr lang="en-US" sz="1200">
                <a:ea typeface="+mn-lt"/>
                <a:cs typeface="+mn-lt"/>
              </a:rPr>
              <a:t>" folder, which can then be transferred to your GPU desktop or cloud machine for training</a:t>
            </a:r>
          </a:p>
          <a:p>
            <a:pPr marL="800100" lvl="1" indent="-342900">
              <a:buFontTx/>
              <a:buAutoNum type="arabicPeriod"/>
            </a:pPr>
            <a:r>
              <a:rPr lang="en-US">
                <a:ea typeface="+mn-lt"/>
                <a:cs typeface="+mn-lt"/>
              </a:rPr>
              <a:t>Using the Zip File to Train Machine Learning Models: </a:t>
            </a:r>
            <a:r>
              <a:rPr lang="en-US" sz="1200">
                <a:ea typeface="+mn-lt"/>
                <a:cs typeface="+mn-lt"/>
              </a:rPr>
              <a:t>After you have copied the zip file to your GPU desktop or cloud machine, you can use it to train machine learning models. The data in the zip file can be preprocessed and used to train models using popular machine learning frameworks such as TensorFlow and </a:t>
            </a:r>
            <a:r>
              <a:rPr lang="en-US" sz="1200" err="1">
                <a:ea typeface="+mn-lt"/>
                <a:cs typeface="+mn-lt"/>
              </a:rPr>
              <a:t>PyTorch</a:t>
            </a:r>
            <a:r>
              <a:rPr lang="en-US" sz="1200">
                <a:ea typeface="+mn-lt"/>
                <a:cs typeface="+mn-lt"/>
              </a:rPr>
              <a:t>. The resulting trained models can then be used for a wide range of applications, including object detection, image classification, and more.</a:t>
            </a:r>
          </a:p>
          <a:p>
            <a:pPr lvl="1"/>
            <a:endParaRPr lang="en-US" sz="1200">
              <a:ea typeface="+mn-lt"/>
              <a:cs typeface="+mn-lt"/>
            </a:endParaRPr>
          </a:p>
          <a:p>
            <a:pPr marL="1257300" lvl="2" indent="-342900">
              <a:buFont typeface="Arial"/>
              <a:buChar char="•"/>
            </a:pPr>
            <a:endParaRPr lang="en-US" sz="1200">
              <a:solidFill>
                <a:srgbClr val="FFFFFF"/>
              </a:solidFill>
            </a:endParaRPr>
          </a:p>
          <a:p>
            <a:pPr lvl="1"/>
            <a:endParaRPr lang="en-US"/>
          </a:p>
          <a:p>
            <a:endParaRPr lang="en-US"/>
          </a:p>
        </p:txBody>
      </p:sp>
    </p:spTree>
    <p:extLst>
      <p:ext uri="{BB962C8B-B14F-4D97-AF65-F5344CB8AC3E}">
        <p14:creationId xmlns:p14="http://schemas.microsoft.com/office/powerpoint/2010/main" val="296229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Graphical user interface, text, application, email&#10;&#10;Description automatically generated">
            <a:extLst>
              <a:ext uri="{FF2B5EF4-FFF2-40B4-BE49-F238E27FC236}">
                <a16:creationId xmlns:a16="http://schemas.microsoft.com/office/drawing/2014/main" id="{03556D08-F809-3BDE-268D-91BA9581AE6D}"/>
              </a:ext>
            </a:extLst>
          </p:cNvPr>
          <p:cNvPicPr>
            <a:picLocks noChangeAspect="1"/>
          </p:cNvPicPr>
          <p:nvPr/>
        </p:nvPicPr>
        <p:blipFill rotWithShape="1">
          <a:blip r:embed="rId2"/>
          <a:srcRect r="1022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7" name="Date Placeholder 6">
            <a:extLst>
              <a:ext uri="{FF2B5EF4-FFF2-40B4-BE49-F238E27FC236}">
                <a16:creationId xmlns:a16="http://schemas.microsoft.com/office/drawing/2014/main" id="{33E88D4D-0535-7393-071F-CC990EA6C0CD}"/>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9" name="Slide Number Placeholder 8">
            <a:extLst>
              <a:ext uri="{FF2B5EF4-FFF2-40B4-BE49-F238E27FC236}">
                <a16:creationId xmlns:a16="http://schemas.microsoft.com/office/drawing/2014/main" id="{E36AFA83-E0AF-AF93-E4E0-982B9F6C2911}"/>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8</a:t>
            </a:fld>
            <a:endParaRPr lang="en-US"/>
          </a:p>
        </p:txBody>
      </p:sp>
    </p:spTree>
    <p:extLst>
      <p:ext uri="{BB962C8B-B14F-4D97-AF65-F5344CB8AC3E}">
        <p14:creationId xmlns:p14="http://schemas.microsoft.com/office/powerpoint/2010/main" val="3642120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application&#10;&#10;Description automatically generated">
            <a:extLst>
              <a:ext uri="{FF2B5EF4-FFF2-40B4-BE49-F238E27FC236}">
                <a16:creationId xmlns:a16="http://schemas.microsoft.com/office/drawing/2014/main" id="{80295A4F-8748-BF63-C8F5-BCFBAA9148EC}"/>
              </a:ext>
            </a:extLst>
          </p:cNvPr>
          <p:cNvPicPr>
            <a:picLocks noChangeAspect="1"/>
          </p:cNvPicPr>
          <p:nvPr/>
        </p:nvPicPr>
        <p:blipFill rotWithShape="1">
          <a:blip r:embed="rId2"/>
          <a:srcRect r="24889"/>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 name="Date Placeholder 1">
            <a:extLst>
              <a:ext uri="{FF2B5EF4-FFF2-40B4-BE49-F238E27FC236}">
                <a16:creationId xmlns:a16="http://schemas.microsoft.com/office/drawing/2014/main" id="{F089A3A2-5AA5-DCEE-310D-3A615CC54043}"/>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4" name="Slide Number Placeholder 3">
            <a:extLst>
              <a:ext uri="{FF2B5EF4-FFF2-40B4-BE49-F238E27FC236}">
                <a16:creationId xmlns:a16="http://schemas.microsoft.com/office/drawing/2014/main" id="{7753B876-299B-A574-3E7B-4E131C2C2DFD}"/>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spTree>
    <p:extLst>
      <p:ext uri="{BB962C8B-B14F-4D97-AF65-F5344CB8AC3E}">
        <p14:creationId xmlns:p14="http://schemas.microsoft.com/office/powerpoint/2010/main" val="265314486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128D9D-8887-4AE7-BD39-EBCD268E911A}">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F76BC85-9361-4044-951E-1D698143E543}">
  <ds:schemaRefs>
    <ds:schemaRef ds:uri="http://schemas.microsoft.com/sharepoint/v3/contenttype/forms"/>
  </ds:schemaRefs>
</ds:datastoreItem>
</file>

<file path=customXml/itemProps3.xml><?xml version="1.0" encoding="utf-8"?>
<ds:datastoreItem xmlns:ds="http://schemas.openxmlformats.org/officeDocument/2006/customXml" ds:itemID="{5A163FB7-958F-4794-B3EE-EC8933868F0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TM33713516</Template>
  <TotalTime>1</TotalTime>
  <Words>2563</Words>
  <Application>Microsoft Macintosh PowerPoint</Application>
  <PresentationFormat>Widescreen</PresentationFormat>
  <Paragraphs>254</Paragraphs>
  <Slides>34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Arial,Sans-Serif</vt:lpstr>
      <vt:lpstr>Söhne</vt:lpstr>
      <vt:lpstr>Arial</vt:lpstr>
      <vt:lpstr>Calibri</vt:lpstr>
      <vt:lpstr>Gill Sans MT</vt:lpstr>
      <vt:lpstr>Segoe UI</vt:lpstr>
      <vt:lpstr>Walbaum Display</vt:lpstr>
      <vt:lpstr>3DFloatVTI</vt:lpstr>
      <vt:lpstr>AI Robotics and Automation  AIDI1012 - 2023 Winter  Term Project Jetson NANO Developer Kit </vt:lpstr>
      <vt:lpstr>Contents</vt:lpstr>
      <vt:lpstr>Jetbot Preparation</vt:lpstr>
      <vt:lpstr>Jetbot Preparation</vt:lpstr>
      <vt:lpstr>PowerPoint Presentation</vt:lpstr>
      <vt:lpstr>Data Collection</vt:lpstr>
      <vt:lpstr>Data Collection</vt:lpstr>
      <vt:lpstr>PowerPoint Presentation</vt:lpstr>
      <vt:lpstr>PowerPoint Presentation</vt:lpstr>
      <vt:lpstr>PowerPoint Presentation</vt:lpstr>
      <vt:lpstr>PowerPoint Presentation</vt:lpstr>
      <vt:lpstr>Jetbot Training Steps</vt:lpstr>
      <vt:lpstr>Jetbot training -Road Following  </vt:lpstr>
      <vt:lpstr>Jetbot training -Road Following  </vt:lpstr>
      <vt:lpstr>Jetbot Training - Road Following</vt:lpstr>
      <vt:lpstr>Jetbot Training - Road Following</vt:lpstr>
      <vt:lpstr>Jetbot Training - Road Following</vt:lpstr>
      <vt:lpstr>Jetbot training-Collision Avoidance  </vt:lpstr>
      <vt:lpstr>Jetbot training-Collision Avoidance  </vt:lpstr>
      <vt:lpstr>Jetbot Training  - Collision Avoidance</vt:lpstr>
      <vt:lpstr>Jetbot Training  - Collision Avoidance</vt:lpstr>
      <vt:lpstr>Jetbot Training  - Collision Avoidance</vt:lpstr>
      <vt:lpstr>Jetbot in Action</vt:lpstr>
      <vt:lpstr>Jetbot training:    .    </vt:lpstr>
      <vt:lpstr>Load the trained model</vt:lpstr>
      <vt:lpstr>Create the Preprocessing Function</vt:lpstr>
      <vt:lpstr>PowerPoint Presentation</vt:lpstr>
      <vt:lpstr>1. Pre-process the camera image  2. Execute the neural network  3. While the neural network output indicates we're blocked, it will stop, otherwise it goes forward.</vt:lpstr>
      <vt:lpstr>PowerPoint Presentation</vt:lpstr>
      <vt:lpstr>PowerPoint Presentation</vt:lpstr>
      <vt:lpstr>Conclusion:</vt:lpstr>
      <vt:lpstr>Challenges faced:  Hardware limitations: The Jetbot has hardware limitations such as processing power, memory, and battery life, which can limit its performance and training capabilities. Data quality: The quality of the training data can greatly affect the performance of the Jetbot. If the data is noisy, inconsistent, or biased, it can lead to poor performance and inaccurate predictions. Overfitting: Overfitting occurs when a machine learning model is trained too well on a particular set of data, to the point where it becomes too specialized and cannot generalize well to new data. Hyperparameter tuning: Choosing the right hyperparameters for the machine learning model can be challenging, and often requires trial and error experimentation to find the optimal settings. Real-world variability: Real-world environments can be unpredictable and have many variables that can affect the Jetbot's performance, such as changes in lighting conditions, weather, and obstacles.  Resolving Jetbot training issues: Increase training data: Increasing the amount and quality of training data can help improve the Jetbot's performance. Data augmentation techniques such as flipping, rotating, and scaling the training data can also help increase the amount of data. Regularization: Regularization techniques such as dropout and L2 regularization can help prevent overfitting by reducing the model's complexity and adding constraints. Hyperparameter tuning: Experimenting with different hyperparameters such as learning rate, batch size, and optimizer can help improve the Jetbot's performance. Transfer learning: Transfer learning involves using pre-trained models as a starting point for training the Jetbot. This can help reduce the amount of training data needed and improve performance. Ensemble methods: Using ensemble methods such as bagging and boosting can help improve the Jetbot's performance by combining the predictions of multiple models.  </vt:lpstr>
      <vt:lpstr>Ways to enhance Jetbot training performance:  Collect high-quality training data: Collecting high-quality training data that accurately represents the real-world environment can greatly improve the Jetbot's performance. Train on a variety of environments: Training the Jetbot on a variety of environments can help improve its ability to generalize and perform well in different conditions. Use transfer learning: Using transfer learning can help speed up the training process and improve performance by using pre-trained models as a starting point. Optimize hyperparameters: Optimizing hyperparameters such as learning rate, batch size, and optimizer can help improve the Jetbot's performance. Use regularization techniques: Regularization techniques such as dropout and L2 regularization can help prevent overfitting and improve the Jetbot's ability to generalize.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chen francis</cp:lastModifiedBy>
  <cp:revision>5</cp:revision>
  <dcterms:created xsi:type="dcterms:W3CDTF">2023-04-17T10:32:22Z</dcterms:created>
  <dcterms:modified xsi:type="dcterms:W3CDTF">2023-04-21T21:54:52Z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